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Nunito"/>
      <p:regular r:id="rId10"/>
      <p:bold r:id="rId11"/>
      <p:italic r:id="rId12"/>
      <p:boldItalic r:id="rId13"/>
    </p:embeddedFont>
    <p:embeddedFont>
      <p:font typeface="Maven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CBFF12E-6635-4665-A5CF-1D6B4AD18ADA}">
  <a:tblStyle styleId="{FCBFF12E-6635-4665-A5CF-1D6B4AD18ADA}" styleName="Table_0">
    <a:wholeTbl>
      <a:tcTxStyle>
        <a:font>
          <a:latin typeface="Arial"/>
          <a:ea typeface="Arial"/>
          <a:cs typeface="Arial"/>
        </a:font>
        <a:srgbClr val="000000"/>
      </a:tcTxStyle>
      <a:tcStyle>
        <a:tcBdr>
          <a:left>
            <a:ln cap="flat" cmpd="sng" w="19050">
              <a:solidFill>
                <a:srgbClr val="000000"/>
              </a:solidFill>
              <a:prstDash val="solid"/>
              <a:round/>
              <a:headEnd len="sm" w="sm" type="none"/>
              <a:tailEnd len="sm" w="sm" type="none"/>
            </a:ln>
          </a:left>
          <a:right>
            <a:ln cap="flat" cmpd="sng" w="19050">
              <a:solidFill>
                <a:srgbClr val="000000"/>
              </a:solidFill>
              <a:prstDash val="solid"/>
              <a:round/>
              <a:headEnd len="sm" w="sm" type="none"/>
              <a:tailEnd len="sm" w="sm" type="none"/>
            </a:ln>
          </a:right>
          <a:top>
            <a:ln cap="flat" cmpd="sng" w="19050">
              <a:solidFill>
                <a:srgbClr val="000000"/>
              </a:solidFill>
              <a:prstDash val="solid"/>
              <a:round/>
              <a:headEnd len="sm" w="sm" type="none"/>
              <a:tailEnd len="sm" w="sm" type="none"/>
            </a:ln>
          </a:top>
          <a:bottom>
            <a:ln cap="flat" cmpd="sng" w="19050">
              <a:solidFill>
                <a:srgbClr val="000000"/>
              </a:solidFill>
              <a:prstDash val="solid"/>
              <a:round/>
              <a:headEnd len="sm" w="sm" type="none"/>
              <a:tailEnd len="sm" w="sm" type="none"/>
            </a:ln>
          </a:bottom>
          <a:insideH>
            <a:ln cap="flat" cmpd="sng" w="19050">
              <a:solidFill>
                <a:srgbClr val="000000"/>
              </a:solidFill>
              <a:prstDash val="solid"/>
              <a:round/>
              <a:headEnd len="sm" w="sm" type="none"/>
              <a:tailEnd len="sm" w="sm" type="none"/>
            </a:ln>
          </a:insideH>
          <a:insideV>
            <a:ln cap="flat" cmpd="sng" w="190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avenPro-bold.fntdata"/><Relationship Id="rId14" Type="http://schemas.openxmlformats.org/officeDocument/2006/relationships/font" Target="fonts/MavenPro-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66" y="685800"/>
            <a:ext cx="2649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2d4ac771cf_0_14:notes"/>
          <p:cNvSpPr/>
          <p:nvPr>
            <p:ph idx="2" type="sldImg"/>
          </p:nvPr>
        </p:nvSpPr>
        <p:spPr>
          <a:xfrm>
            <a:off x="2104466"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4ac771cf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300"/>
              </a:spcBef>
              <a:spcAft>
                <a:spcPts val="0"/>
              </a:spcAft>
              <a:buNone/>
            </a:pPr>
            <a:r>
              <a:t/>
            </a:r>
            <a:endParaRPr sz="850">
              <a:solidFill>
                <a:schemeClr val="dk1"/>
              </a:solidFill>
              <a:latin typeface="Verdana"/>
              <a:ea typeface="Verdana"/>
              <a:cs typeface="Verdana"/>
              <a:sym typeface="Verdana"/>
            </a:endParaRPr>
          </a:p>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70566388a_0_9:notes"/>
          <p:cNvSpPr/>
          <p:nvPr>
            <p:ph idx="2" type="sldImg"/>
          </p:nvPr>
        </p:nvSpPr>
        <p:spPr>
          <a:xfrm>
            <a:off x="2104466"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70566388a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54897bbd6_0_17:notes"/>
          <p:cNvSpPr/>
          <p:nvPr>
            <p:ph idx="2" type="sldImg"/>
          </p:nvPr>
        </p:nvSpPr>
        <p:spPr>
          <a:xfrm>
            <a:off x="2104466"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54897bbd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854897bbd6_0_44:notes"/>
          <p:cNvSpPr/>
          <p:nvPr>
            <p:ph idx="2" type="sldImg"/>
          </p:nvPr>
        </p:nvSpPr>
        <p:spPr>
          <a:xfrm>
            <a:off x="2104466"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54897bbd6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jpg"/><Relationship Id="rId5"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0"/>
            <a:ext cx="7772400" cy="1637100"/>
          </a:xfrm>
          <a:prstGeom prst="rect">
            <a:avLst/>
          </a:prstGeom>
          <a:solidFill>
            <a:srgbClr val="009CA8"/>
          </a:solidFill>
        </p:spPr>
        <p:txBody>
          <a:bodyPr anchorCtr="0" anchor="b" bIns="91425" lIns="91425" spcFirstLastPara="1" rIns="91425" wrap="square" tIns="91425">
            <a:noAutofit/>
          </a:bodyPr>
          <a:lstStyle/>
          <a:p>
            <a:pPr indent="0" lvl="0" marL="0" rtl="0" algn="l">
              <a:spcBef>
                <a:spcPts val="0"/>
              </a:spcBef>
              <a:spcAft>
                <a:spcPts val="0"/>
              </a:spcAft>
              <a:buNone/>
            </a:pPr>
            <a:r>
              <a:t/>
            </a:r>
            <a:endParaRPr sz="4800">
              <a:solidFill>
                <a:srgbClr val="FFFFFF"/>
              </a:solidFill>
              <a:latin typeface="Nunito"/>
              <a:ea typeface="Nunito"/>
              <a:cs typeface="Nunito"/>
              <a:sym typeface="Nunito"/>
            </a:endParaRPr>
          </a:p>
          <a:p>
            <a:pPr indent="0" lvl="0" marL="0" rtl="0" algn="ctr">
              <a:spcBef>
                <a:spcPts val="0"/>
              </a:spcBef>
              <a:spcAft>
                <a:spcPts val="0"/>
              </a:spcAft>
              <a:buNone/>
            </a:pPr>
            <a:r>
              <a:t/>
            </a:r>
            <a:endParaRPr sz="4800">
              <a:solidFill>
                <a:srgbClr val="FFFFFF"/>
              </a:solidFill>
              <a:latin typeface="Nunito"/>
              <a:ea typeface="Nunito"/>
              <a:cs typeface="Nunito"/>
              <a:sym typeface="Nunito"/>
            </a:endParaRPr>
          </a:p>
          <a:p>
            <a:pPr indent="0" lvl="0" marL="0" rtl="0" algn="ctr">
              <a:spcBef>
                <a:spcPts val="0"/>
              </a:spcBef>
              <a:spcAft>
                <a:spcPts val="0"/>
              </a:spcAft>
              <a:buNone/>
            </a:pPr>
            <a:r>
              <a:rPr lang="en" sz="5500">
                <a:solidFill>
                  <a:srgbClr val="FFFFFF"/>
                </a:solidFill>
                <a:latin typeface="Maven Pro"/>
                <a:ea typeface="Maven Pro"/>
                <a:cs typeface="Maven Pro"/>
                <a:sym typeface="Maven Pro"/>
              </a:rPr>
              <a:t>Balloon-Powered Cars!</a:t>
            </a:r>
            <a:endParaRPr sz="5500">
              <a:solidFill>
                <a:srgbClr val="FFFFFF"/>
              </a:solidFill>
              <a:latin typeface="Maven Pro"/>
              <a:ea typeface="Maven Pro"/>
              <a:cs typeface="Maven Pro"/>
              <a:sym typeface="Maven Pro"/>
            </a:endParaRPr>
          </a:p>
        </p:txBody>
      </p:sp>
      <p:sp>
        <p:nvSpPr>
          <p:cNvPr id="55" name="Google Shape;55;p13"/>
          <p:cNvSpPr txBox="1"/>
          <p:nvPr>
            <p:ph idx="1" type="subTitle"/>
          </p:nvPr>
        </p:nvSpPr>
        <p:spPr>
          <a:xfrm>
            <a:off x="0" y="9737425"/>
            <a:ext cx="7772400" cy="321000"/>
          </a:xfrm>
          <a:prstGeom prst="rect">
            <a:avLst/>
          </a:prstGeom>
          <a:solidFill>
            <a:srgbClr val="009CA8"/>
          </a:solidFill>
        </p:spPr>
        <p:txBody>
          <a:bodyPr anchorCtr="0" anchor="ctr" bIns="91425" lIns="91425" spcFirstLastPara="1" rIns="91425" wrap="square" tIns="91425">
            <a:noAutofit/>
          </a:bodyPr>
          <a:lstStyle/>
          <a:p>
            <a:pPr indent="0" lvl="0" marL="0" rtl="0" algn="ctr">
              <a:spcBef>
                <a:spcPts val="0"/>
              </a:spcBef>
              <a:spcAft>
                <a:spcPts val="0"/>
              </a:spcAft>
              <a:buNone/>
            </a:pPr>
            <a:r>
              <a:rPr lang="en" sz="2200">
                <a:solidFill>
                  <a:srgbClr val="FFFFFF"/>
                </a:solidFill>
                <a:latin typeface="Nunito"/>
                <a:ea typeface="Nunito"/>
                <a:cs typeface="Nunito"/>
                <a:sym typeface="Nunito"/>
              </a:rPr>
              <a:t> </a:t>
            </a:r>
            <a:endParaRPr sz="2200">
              <a:solidFill>
                <a:srgbClr val="FFFFFF"/>
              </a:solidFill>
              <a:latin typeface="Nunito"/>
              <a:ea typeface="Nunito"/>
              <a:cs typeface="Nunito"/>
              <a:sym typeface="Nunito"/>
            </a:endParaRPr>
          </a:p>
        </p:txBody>
      </p:sp>
      <p:pic>
        <p:nvPicPr>
          <p:cNvPr id="56" name="Google Shape;56;p13"/>
          <p:cNvPicPr preferRelativeResize="0"/>
          <p:nvPr/>
        </p:nvPicPr>
        <p:blipFill rotWithShape="1">
          <a:blip r:embed="rId3">
            <a:alphaModFix amt="71000"/>
          </a:blip>
          <a:srcRect b="21655" l="0" r="0" t="21655"/>
          <a:stretch/>
        </p:blipFill>
        <p:spPr>
          <a:xfrm>
            <a:off x="2805008" y="87625"/>
            <a:ext cx="2162404" cy="612900"/>
          </a:xfrm>
          <a:prstGeom prst="rect">
            <a:avLst/>
          </a:prstGeom>
          <a:noFill/>
          <a:ln>
            <a:noFill/>
          </a:ln>
        </p:spPr>
      </p:pic>
      <p:sp>
        <p:nvSpPr>
          <p:cNvPr id="57" name="Google Shape;57;p13"/>
          <p:cNvSpPr txBox="1"/>
          <p:nvPr>
            <p:ph idx="1" type="subTitle"/>
          </p:nvPr>
        </p:nvSpPr>
        <p:spPr>
          <a:xfrm>
            <a:off x="0" y="1637100"/>
            <a:ext cx="7772400" cy="489000"/>
          </a:xfrm>
          <a:prstGeom prst="rect">
            <a:avLst/>
          </a:prstGeom>
          <a:solidFill>
            <a:srgbClr val="F58220"/>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1600">
                <a:solidFill>
                  <a:srgbClr val="EFEFEF"/>
                </a:solidFill>
                <a:latin typeface="Nunito"/>
                <a:ea typeface="Nunito"/>
                <a:cs typeface="Nunito"/>
                <a:sym typeface="Nunito"/>
              </a:rPr>
              <a:t>SCIENCE TOPICS</a:t>
            </a:r>
            <a:r>
              <a:rPr b="1" lang="en" sz="1600">
                <a:solidFill>
                  <a:srgbClr val="EFEFEF"/>
                </a:solidFill>
                <a:latin typeface="Nunito"/>
                <a:ea typeface="Nunito"/>
                <a:cs typeface="Nunito"/>
                <a:sym typeface="Nunito"/>
              </a:rPr>
              <a:t>: </a:t>
            </a:r>
            <a:r>
              <a:rPr lang="en" sz="1600">
                <a:solidFill>
                  <a:srgbClr val="EFEFEF"/>
                </a:solidFill>
                <a:latin typeface="Nunito"/>
                <a:ea typeface="Nunito"/>
                <a:cs typeface="Nunito"/>
                <a:sym typeface="Nunito"/>
              </a:rPr>
              <a:t>energy, Newton’s 3rd Law of Motion, air pressure, engineering</a:t>
            </a:r>
            <a:endParaRPr sz="1600">
              <a:solidFill>
                <a:srgbClr val="EFEFEF"/>
              </a:solidFill>
              <a:latin typeface="Nunito"/>
              <a:ea typeface="Nunito"/>
              <a:cs typeface="Nunito"/>
              <a:sym typeface="Nunito"/>
            </a:endParaRPr>
          </a:p>
        </p:txBody>
      </p:sp>
      <p:sp>
        <p:nvSpPr>
          <p:cNvPr id="58" name="Google Shape;58;p13"/>
          <p:cNvSpPr txBox="1"/>
          <p:nvPr/>
        </p:nvSpPr>
        <p:spPr>
          <a:xfrm>
            <a:off x="0" y="2126100"/>
            <a:ext cx="7772400" cy="7611300"/>
          </a:xfrm>
          <a:prstGeom prst="rect">
            <a:avLst/>
          </a:prstGeom>
          <a:solidFill>
            <a:srgbClr val="FFC695"/>
          </a:solidFill>
          <a:ln>
            <a:noFill/>
          </a:ln>
        </p:spPr>
        <p:txBody>
          <a:bodyPr anchorCtr="0" anchor="ctr" bIns="182875" lIns="182875" spcFirstLastPara="1" rIns="182875" wrap="square" tIns="640075">
            <a:noAutofit/>
          </a:bodyPr>
          <a:lstStyle/>
          <a:p>
            <a:pPr indent="0" lvl="0" marL="0" rtl="0" algn="just">
              <a:spcBef>
                <a:spcPts val="0"/>
              </a:spcBef>
              <a:spcAft>
                <a:spcPts val="0"/>
              </a:spcAft>
              <a:buNone/>
            </a:pPr>
            <a:r>
              <a:rPr b="1" lang="en" sz="1500">
                <a:solidFill>
                  <a:srgbClr val="000000"/>
                </a:solidFill>
                <a:latin typeface="Nunito"/>
                <a:ea typeface="Nunito"/>
                <a:cs typeface="Nunito"/>
                <a:sym typeface="Nunito"/>
              </a:rPr>
              <a:t>BACKGROUND: </a:t>
            </a:r>
            <a:r>
              <a:rPr lang="en" sz="1500">
                <a:solidFill>
                  <a:schemeClr val="dk1"/>
                </a:solidFill>
                <a:latin typeface="Nunito"/>
                <a:ea typeface="Nunito"/>
                <a:cs typeface="Nunito"/>
                <a:sym typeface="Nunito"/>
              </a:rPr>
              <a:t>Have you ever blown up a balloon? What happens? The air wants to escape from the balloon, right? Why does that happen? There are two reasons we’ll think about. First, when you blow air into a balloon, you add tiny air particles. These tiny particles have a tiny amount of force -- which we call </a:t>
            </a:r>
            <a:r>
              <a:rPr b="1" lang="en" sz="1500" u="sng">
                <a:solidFill>
                  <a:schemeClr val="dk1"/>
                </a:solidFill>
                <a:latin typeface="Nunito"/>
                <a:ea typeface="Nunito"/>
                <a:cs typeface="Nunito"/>
                <a:sym typeface="Nunito"/>
              </a:rPr>
              <a:t>air pressure</a:t>
            </a:r>
            <a:r>
              <a:rPr b="1" lang="en" sz="1500">
                <a:solidFill>
                  <a:schemeClr val="dk1"/>
                </a:solidFill>
                <a:latin typeface="Nunito"/>
                <a:ea typeface="Nunito"/>
                <a:cs typeface="Nunito"/>
                <a:sym typeface="Nunito"/>
              </a:rPr>
              <a:t> </a:t>
            </a:r>
            <a:r>
              <a:rPr lang="en" sz="1500">
                <a:solidFill>
                  <a:schemeClr val="dk1"/>
                </a:solidFill>
                <a:latin typeface="Nunito"/>
                <a:ea typeface="Nunito"/>
                <a:cs typeface="Nunito"/>
                <a:sym typeface="Nunito"/>
              </a:rPr>
              <a:t>-- that the walls of the balloon feel. When we add more air, we are increasing the air pressure inside the balloon. When the air pressure is too high, the air wants to escape.</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just">
              <a:spcBef>
                <a:spcPts val="0"/>
              </a:spcBef>
              <a:spcAft>
                <a:spcPts val="0"/>
              </a:spcAft>
              <a:buNone/>
            </a:pPr>
            <a:r>
              <a:t/>
            </a:r>
            <a:endParaRPr sz="1500">
              <a:solidFill>
                <a:schemeClr val="dk1"/>
              </a:solidFill>
              <a:latin typeface="Nunito"/>
              <a:ea typeface="Nunito"/>
              <a:cs typeface="Nunito"/>
              <a:sym typeface="Nunito"/>
            </a:endParaRPr>
          </a:p>
          <a:p>
            <a:pPr indent="0" lvl="0" marL="0" rtl="0" algn="l">
              <a:spcBef>
                <a:spcPts val="0"/>
              </a:spcBef>
              <a:spcAft>
                <a:spcPts val="0"/>
              </a:spcAft>
              <a:buClr>
                <a:schemeClr val="dk1"/>
              </a:buClr>
              <a:buSzPts val="1100"/>
              <a:buFont typeface="Arial"/>
              <a:buNone/>
            </a:pPr>
            <a:r>
              <a:rPr lang="en" sz="1500">
                <a:solidFill>
                  <a:schemeClr val="dk1"/>
                </a:solidFill>
                <a:latin typeface="Nunito"/>
                <a:ea typeface="Nunito"/>
                <a:cs typeface="Nunito"/>
                <a:sym typeface="Nunito"/>
              </a:rPr>
              <a:t>	At the same time, the balloon is forcing the air to escape. What does a balloon look like when it doesn’t have air? It’s small and shrivelled up. When you blow air into the balloon, you stretch the balloon, making it bigger. You also increase the balloon’s </a:t>
            </a:r>
            <a:r>
              <a:rPr b="1" lang="en" sz="1500" u="sng">
                <a:solidFill>
                  <a:schemeClr val="dk1"/>
                </a:solidFill>
                <a:latin typeface="Nunito"/>
                <a:ea typeface="Nunito"/>
                <a:cs typeface="Nunito"/>
                <a:sym typeface="Nunito"/>
              </a:rPr>
              <a:t>elastic energy</a:t>
            </a:r>
            <a:r>
              <a:rPr b="1" lang="en" sz="1500">
                <a:solidFill>
                  <a:schemeClr val="dk1"/>
                </a:solidFill>
                <a:latin typeface="Nunito"/>
                <a:ea typeface="Nunito"/>
                <a:cs typeface="Nunito"/>
                <a:sym typeface="Nunito"/>
              </a:rPr>
              <a:t> </a:t>
            </a:r>
            <a:r>
              <a:rPr lang="en" sz="1500">
                <a:solidFill>
                  <a:schemeClr val="dk1"/>
                </a:solidFill>
                <a:latin typeface="Nunito"/>
                <a:ea typeface="Nunito"/>
                <a:cs typeface="Nunito"/>
                <a:sym typeface="Nunito"/>
              </a:rPr>
              <a:t>-- the energy created by the fact that the balloon wants to become small and shrivelled up. When you stop blowing up the balloon, the balloon forces the air out of the balloon so that it can become shrivelled. The elastic energy of the balloon changes to </a:t>
            </a:r>
            <a:r>
              <a:rPr b="1" lang="en" sz="1500" u="sng">
                <a:solidFill>
                  <a:schemeClr val="dk1"/>
                </a:solidFill>
                <a:latin typeface="Nunito"/>
                <a:ea typeface="Nunito"/>
                <a:cs typeface="Nunito"/>
                <a:sym typeface="Nunito"/>
              </a:rPr>
              <a:t>kinetic energy</a:t>
            </a:r>
            <a:r>
              <a:rPr lang="en" sz="1500">
                <a:solidFill>
                  <a:schemeClr val="dk1"/>
                </a:solidFill>
                <a:latin typeface="Nunito"/>
                <a:ea typeface="Nunito"/>
                <a:cs typeface="Nunito"/>
                <a:sym typeface="Nunito"/>
              </a:rPr>
              <a:t>.</a:t>
            </a:r>
            <a:r>
              <a:rPr b="1" lang="en" sz="1500">
                <a:solidFill>
                  <a:schemeClr val="dk1"/>
                </a:solidFill>
                <a:latin typeface="Nunito"/>
                <a:ea typeface="Nunito"/>
                <a:cs typeface="Nunito"/>
                <a:sym typeface="Nunito"/>
              </a:rPr>
              <a:t> </a:t>
            </a:r>
            <a:r>
              <a:rPr lang="en" sz="1500">
                <a:solidFill>
                  <a:schemeClr val="dk1"/>
                </a:solidFill>
                <a:latin typeface="Nunito"/>
                <a:ea typeface="Nunito"/>
                <a:cs typeface="Nunito"/>
                <a:sym typeface="Nunito"/>
              </a:rPr>
              <a:t>This is the energy of movement of the air out of the balloon. </a:t>
            </a:r>
            <a:endParaRPr sz="1500">
              <a:solidFill>
                <a:schemeClr val="dk1"/>
              </a:solidFill>
              <a:latin typeface="Nunito"/>
              <a:ea typeface="Nunito"/>
              <a:cs typeface="Nunito"/>
              <a:sym typeface="Nunito"/>
            </a:endParaRPr>
          </a:p>
          <a:p>
            <a:pPr indent="0" lvl="0" marL="0" rtl="0" algn="l">
              <a:spcBef>
                <a:spcPts val="0"/>
              </a:spcBef>
              <a:spcAft>
                <a:spcPts val="0"/>
              </a:spcAft>
              <a:buNone/>
            </a:pPr>
            <a:r>
              <a:rPr lang="en" sz="1500">
                <a:solidFill>
                  <a:schemeClr val="dk1"/>
                </a:solidFill>
                <a:latin typeface="Nunito"/>
                <a:ea typeface="Nunito"/>
                <a:cs typeface="Nunito"/>
                <a:sym typeface="Nunito"/>
              </a:rPr>
              <a:t>	So, how does the balloon help the car move? This is because of energy and </a:t>
            </a:r>
            <a:r>
              <a:rPr b="1" lang="en" sz="1500" u="sng">
                <a:solidFill>
                  <a:schemeClr val="dk1"/>
                </a:solidFill>
                <a:latin typeface="Nunito"/>
                <a:ea typeface="Nunito"/>
                <a:cs typeface="Nunito"/>
                <a:sym typeface="Nunito"/>
              </a:rPr>
              <a:t>Newton’s 3rd Law of Motion</a:t>
            </a:r>
            <a:r>
              <a:rPr lang="en" sz="1500">
                <a:solidFill>
                  <a:schemeClr val="dk1"/>
                </a:solidFill>
                <a:latin typeface="Nunito"/>
                <a:ea typeface="Nunito"/>
                <a:cs typeface="Nunito"/>
                <a:sym typeface="Nunito"/>
              </a:rPr>
              <a:t>, the idea that every action has an equal and opposite reaction. This means when the air shoots out from the back of the car, the car moves forward. The car moving forward is the opposite reaction of the air leaving the balloon.</a:t>
            </a:r>
            <a:endParaRPr sz="1500">
              <a:latin typeface="Nunito"/>
              <a:ea typeface="Nunito"/>
              <a:cs typeface="Nunito"/>
              <a:sym typeface="Nunito"/>
            </a:endParaRPr>
          </a:p>
          <a:p>
            <a:pPr indent="0" lvl="0" marL="0" rtl="0" algn="just">
              <a:spcBef>
                <a:spcPts val="0"/>
              </a:spcBef>
              <a:spcAft>
                <a:spcPts val="0"/>
              </a:spcAft>
              <a:buNone/>
            </a:pPr>
            <a:r>
              <a:t/>
            </a:r>
            <a:endParaRPr sz="1500">
              <a:solidFill>
                <a:srgbClr val="000000"/>
              </a:solidFill>
              <a:latin typeface="Nunito"/>
              <a:ea typeface="Nunito"/>
              <a:cs typeface="Nunito"/>
              <a:sym typeface="Nunito"/>
            </a:endParaRPr>
          </a:p>
          <a:p>
            <a:pPr indent="0" lvl="0" marL="0" rtl="0" algn="just">
              <a:spcBef>
                <a:spcPts val="0"/>
              </a:spcBef>
              <a:spcAft>
                <a:spcPts val="0"/>
              </a:spcAft>
              <a:buNone/>
            </a:pPr>
            <a:r>
              <a:t/>
            </a:r>
            <a:endParaRPr sz="1500">
              <a:solidFill>
                <a:srgbClr val="000000"/>
              </a:solidFill>
              <a:latin typeface="Nunito"/>
              <a:ea typeface="Nunito"/>
              <a:cs typeface="Nunito"/>
              <a:sym typeface="Nunito"/>
            </a:endParaRPr>
          </a:p>
        </p:txBody>
      </p:sp>
      <p:sp>
        <p:nvSpPr>
          <p:cNvPr id="59" name="Google Shape;59;p13"/>
          <p:cNvSpPr txBox="1"/>
          <p:nvPr/>
        </p:nvSpPr>
        <p:spPr>
          <a:xfrm>
            <a:off x="0" y="3769350"/>
            <a:ext cx="7772400" cy="3216300"/>
          </a:xfrm>
          <a:prstGeom prst="rect">
            <a:avLst/>
          </a:prstGeom>
          <a:solidFill>
            <a:srgbClr val="4AC0C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200">
                <a:solidFill>
                  <a:srgbClr val="FFFFFF"/>
                </a:solidFill>
                <a:latin typeface="Nunito"/>
                <a:ea typeface="Nunito"/>
                <a:cs typeface="Nunito"/>
                <a:sym typeface="Nunito"/>
              </a:rPr>
              <a:t> </a:t>
            </a:r>
            <a:endParaRPr sz="2200">
              <a:solidFill>
                <a:srgbClr val="FFFFFF"/>
              </a:solidFill>
              <a:latin typeface="Nunito"/>
              <a:ea typeface="Nunito"/>
              <a:cs typeface="Nunito"/>
              <a:sym typeface="Nunito"/>
            </a:endParaRPr>
          </a:p>
        </p:txBody>
      </p:sp>
      <p:pic>
        <p:nvPicPr>
          <p:cNvPr id="60" name="Google Shape;60;p13"/>
          <p:cNvPicPr preferRelativeResize="0"/>
          <p:nvPr/>
        </p:nvPicPr>
        <p:blipFill rotWithShape="1">
          <a:blip r:embed="rId4">
            <a:alphaModFix/>
          </a:blip>
          <a:srcRect b="0" l="6015" r="0" t="0"/>
          <a:stretch/>
        </p:blipFill>
        <p:spPr>
          <a:xfrm>
            <a:off x="313637" y="4083800"/>
            <a:ext cx="4323299" cy="2587399"/>
          </a:xfrm>
          <a:prstGeom prst="rect">
            <a:avLst/>
          </a:prstGeom>
          <a:noFill/>
          <a:ln cap="flat" cmpd="sng" w="38100">
            <a:solidFill>
              <a:schemeClr val="accent5"/>
            </a:solidFill>
            <a:prstDash val="solid"/>
            <a:round/>
            <a:headEnd len="sm" w="sm" type="none"/>
            <a:tailEnd len="sm" w="sm" type="none"/>
          </a:ln>
        </p:spPr>
      </p:pic>
      <p:pic>
        <p:nvPicPr>
          <p:cNvPr id="61" name="Google Shape;61;p13"/>
          <p:cNvPicPr preferRelativeResize="0"/>
          <p:nvPr/>
        </p:nvPicPr>
        <p:blipFill>
          <a:blip r:embed="rId5">
            <a:alphaModFix/>
          </a:blip>
          <a:stretch>
            <a:fillRect/>
          </a:stretch>
        </p:blipFill>
        <p:spPr>
          <a:xfrm>
            <a:off x="4871337" y="4083798"/>
            <a:ext cx="2587426" cy="2587403"/>
          </a:xfrm>
          <a:prstGeom prst="rect">
            <a:avLst/>
          </a:prstGeom>
          <a:noFill/>
          <a:ln cap="flat" cmpd="sng" w="38100">
            <a:solidFill>
              <a:schemeClr val="accent5"/>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4"/>
          <p:cNvSpPr txBox="1"/>
          <p:nvPr>
            <p:ph idx="4294967295" type="ctrTitle"/>
          </p:nvPr>
        </p:nvSpPr>
        <p:spPr>
          <a:xfrm>
            <a:off x="0" y="-25"/>
            <a:ext cx="7772400" cy="975300"/>
          </a:xfrm>
          <a:prstGeom prst="rect">
            <a:avLst/>
          </a:prstGeom>
          <a:solidFill>
            <a:srgbClr val="009CA8"/>
          </a:solidFill>
        </p:spPr>
        <p:txBody>
          <a:bodyPr anchorCtr="0" anchor="b" bIns="91425" lIns="91425" spcFirstLastPara="1" rIns="91425" wrap="square" tIns="91425">
            <a:noAutofit/>
          </a:bodyPr>
          <a:lstStyle/>
          <a:p>
            <a:pPr indent="0" lvl="0" marL="0" rtl="0" algn="l">
              <a:spcBef>
                <a:spcPts val="0"/>
              </a:spcBef>
              <a:spcAft>
                <a:spcPts val="0"/>
              </a:spcAft>
              <a:buNone/>
            </a:pPr>
            <a:r>
              <a:rPr lang="en" sz="5500">
                <a:solidFill>
                  <a:srgbClr val="FFFFFF"/>
                </a:solidFill>
                <a:latin typeface="Maven Pro"/>
                <a:ea typeface="Maven Pro"/>
                <a:cs typeface="Maven Pro"/>
                <a:sym typeface="Maven Pro"/>
              </a:rPr>
              <a:t> </a:t>
            </a:r>
            <a:endParaRPr sz="5500">
              <a:solidFill>
                <a:srgbClr val="FFFFFF"/>
              </a:solidFill>
              <a:latin typeface="Maven Pro"/>
              <a:ea typeface="Maven Pro"/>
              <a:cs typeface="Maven Pro"/>
              <a:sym typeface="Maven Pro"/>
            </a:endParaRPr>
          </a:p>
        </p:txBody>
      </p:sp>
      <p:pic>
        <p:nvPicPr>
          <p:cNvPr id="67" name="Google Shape;67;p14"/>
          <p:cNvPicPr preferRelativeResize="0"/>
          <p:nvPr/>
        </p:nvPicPr>
        <p:blipFill rotWithShape="1">
          <a:blip r:embed="rId3">
            <a:alphaModFix amt="71000"/>
          </a:blip>
          <a:srcRect b="21655" l="0" r="0" t="21655"/>
          <a:stretch/>
        </p:blipFill>
        <p:spPr>
          <a:xfrm>
            <a:off x="2805008" y="181175"/>
            <a:ext cx="2162404" cy="612900"/>
          </a:xfrm>
          <a:prstGeom prst="rect">
            <a:avLst/>
          </a:prstGeom>
          <a:noFill/>
          <a:ln>
            <a:noFill/>
          </a:ln>
        </p:spPr>
      </p:pic>
      <p:sp>
        <p:nvSpPr>
          <p:cNvPr id="68" name="Google Shape;68;p14"/>
          <p:cNvSpPr txBox="1"/>
          <p:nvPr>
            <p:ph idx="4294967295" type="subTitle"/>
          </p:nvPr>
        </p:nvSpPr>
        <p:spPr>
          <a:xfrm>
            <a:off x="0" y="9907225"/>
            <a:ext cx="7772400" cy="151200"/>
          </a:xfrm>
          <a:prstGeom prst="rect">
            <a:avLst/>
          </a:prstGeom>
          <a:solidFill>
            <a:srgbClr val="009CA8"/>
          </a:solidFill>
        </p:spPr>
        <p:txBody>
          <a:bodyPr anchorCtr="0" anchor="ctr" bIns="91425" lIns="91425" spcFirstLastPara="1" rIns="91425" wrap="square" tIns="91425">
            <a:noAutofit/>
          </a:bodyPr>
          <a:lstStyle/>
          <a:p>
            <a:pPr indent="0" lvl="0" marL="0" rtl="0" algn="l">
              <a:spcBef>
                <a:spcPts val="0"/>
              </a:spcBef>
              <a:spcAft>
                <a:spcPts val="1600"/>
              </a:spcAft>
              <a:buNone/>
            </a:pPr>
            <a:r>
              <a:rPr lang="en" sz="2200">
                <a:solidFill>
                  <a:srgbClr val="FFFFFF"/>
                </a:solidFill>
                <a:latin typeface="Nunito"/>
                <a:ea typeface="Nunito"/>
                <a:cs typeface="Nunito"/>
                <a:sym typeface="Nunito"/>
              </a:rPr>
              <a:t> </a:t>
            </a:r>
            <a:endParaRPr sz="2200">
              <a:solidFill>
                <a:srgbClr val="FFFFFF"/>
              </a:solidFill>
              <a:latin typeface="Nunito"/>
              <a:ea typeface="Nunito"/>
              <a:cs typeface="Nunito"/>
              <a:sym typeface="Nunito"/>
            </a:endParaRPr>
          </a:p>
        </p:txBody>
      </p:sp>
      <p:sp>
        <p:nvSpPr>
          <p:cNvPr id="69" name="Google Shape;69;p14"/>
          <p:cNvSpPr txBox="1"/>
          <p:nvPr>
            <p:ph idx="4294967295" type="subTitle"/>
          </p:nvPr>
        </p:nvSpPr>
        <p:spPr>
          <a:xfrm>
            <a:off x="0" y="975275"/>
            <a:ext cx="3886200" cy="1864500"/>
          </a:xfrm>
          <a:prstGeom prst="rect">
            <a:avLst/>
          </a:prstGeom>
          <a:solidFill>
            <a:srgbClr val="F58220"/>
          </a:solidFill>
        </p:spPr>
        <p:txBody>
          <a:bodyPr anchorCtr="0" anchor="t" bIns="91425" lIns="182875" spcFirstLastPara="1" rIns="91425" wrap="square" tIns="91425">
            <a:noAutofit/>
          </a:bodyPr>
          <a:lstStyle/>
          <a:p>
            <a:pPr indent="0" lvl="0" marL="0" rtl="0" algn="l">
              <a:spcBef>
                <a:spcPts val="0"/>
              </a:spcBef>
              <a:spcAft>
                <a:spcPts val="0"/>
              </a:spcAft>
              <a:buNone/>
            </a:pPr>
            <a:r>
              <a:rPr b="1" lang="en">
                <a:solidFill>
                  <a:srgbClr val="EFEFEF"/>
                </a:solidFill>
                <a:latin typeface="Nunito"/>
                <a:ea typeface="Nunito"/>
                <a:cs typeface="Nunito"/>
                <a:sym typeface="Nunito"/>
              </a:rPr>
              <a:t>YOU WILL NEED…</a:t>
            </a:r>
            <a:endParaRPr b="1">
              <a:solidFill>
                <a:srgbClr val="EFEFEF"/>
              </a:solidFill>
              <a:latin typeface="Nunito"/>
              <a:ea typeface="Nunito"/>
              <a:cs typeface="Nunito"/>
              <a:sym typeface="Nunito"/>
            </a:endParaRPr>
          </a:p>
          <a:p>
            <a:pPr indent="-330200" lvl="0" marL="640080" rtl="0" algn="l">
              <a:spcBef>
                <a:spcPts val="1600"/>
              </a:spcBef>
              <a:spcAft>
                <a:spcPts val="0"/>
              </a:spcAft>
              <a:buClr>
                <a:srgbClr val="EFEFEF"/>
              </a:buClr>
              <a:buSzPts val="1600"/>
              <a:buFont typeface="Nunito"/>
              <a:buAutoNum type="arabicPeriod"/>
            </a:pPr>
            <a:r>
              <a:rPr lang="en" sz="1600">
                <a:solidFill>
                  <a:srgbClr val="EFEFEF"/>
                </a:solidFill>
                <a:latin typeface="Nunito"/>
                <a:ea typeface="Nunito"/>
                <a:cs typeface="Nunito"/>
                <a:sym typeface="Nunito"/>
              </a:rPr>
              <a:t>Cardboard/strong base material</a:t>
            </a:r>
            <a:endParaRPr sz="1600">
              <a:solidFill>
                <a:srgbClr val="EFEFEF"/>
              </a:solidFill>
              <a:latin typeface="Nunito"/>
              <a:ea typeface="Nunito"/>
              <a:cs typeface="Nunito"/>
              <a:sym typeface="Nunito"/>
            </a:endParaRPr>
          </a:p>
          <a:p>
            <a:pPr indent="-330200" lvl="0" marL="640080" rtl="0" algn="l">
              <a:spcBef>
                <a:spcPts val="0"/>
              </a:spcBef>
              <a:spcAft>
                <a:spcPts val="0"/>
              </a:spcAft>
              <a:buClr>
                <a:srgbClr val="EFEFEF"/>
              </a:buClr>
              <a:buSzPts val="1600"/>
              <a:buFont typeface="Nunito"/>
              <a:buAutoNum type="arabicPeriod"/>
            </a:pPr>
            <a:r>
              <a:rPr lang="en" sz="1600">
                <a:solidFill>
                  <a:srgbClr val="EFEFEF"/>
                </a:solidFill>
                <a:latin typeface="Nunito"/>
                <a:ea typeface="Nunito"/>
                <a:cs typeface="Nunito"/>
                <a:sym typeface="Nunito"/>
              </a:rPr>
              <a:t>Tape (Duct/Scotch is preferred)</a:t>
            </a:r>
            <a:endParaRPr sz="1600">
              <a:solidFill>
                <a:srgbClr val="EFEFEF"/>
              </a:solidFill>
              <a:latin typeface="Nunito"/>
              <a:ea typeface="Nunito"/>
              <a:cs typeface="Nunito"/>
              <a:sym typeface="Nunito"/>
            </a:endParaRPr>
          </a:p>
          <a:p>
            <a:pPr indent="-330200" lvl="0" marL="640080" rtl="0" algn="l">
              <a:spcBef>
                <a:spcPts val="0"/>
              </a:spcBef>
              <a:spcAft>
                <a:spcPts val="0"/>
              </a:spcAft>
              <a:buClr>
                <a:srgbClr val="EFEFEF"/>
              </a:buClr>
              <a:buSzPts val="1600"/>
              <a:buFont typeface="Nunito"/>
              <a:buAutoNum type="arabicPeriod"/>
            </a:pPr>
            <a:r>
              <a:rPr lang="en" sz="1600">
                <a:solidFill>
                  <a:srgbClr val="EFEFEF"/>
                </a:solidFill>
                <a:latin typeface="Nunito"/>
                <a:ea typeface="Nunito"/>
                <a:cs typeface="Nunito"/>
                <a:sym typeface="Nunito"/>
              </a:rPr>
              <a:t>1 Balloon</a:t>
            </a:r>
            <a:endParaRPr sz="1600">
              <a:solidFill>
                <a:srgbClr val="EFEFEF"/>
              </a:solidFill>
              <a:latin typeface="Nunito"/>
              <a:ea typeface="Nunito"/>
              <a:cs typeface="Nunito"/>
              <a:sym typeface="Nunito"/>
            </a:endParaRPr>
          </a:p>
        </p:txBody>
      </p:sp>
      <p:sp>
        <p:nvSpPr>
          <p:cNvPr id="70" name="Google Shape;70;p14"/>
          <p:cNvSpPr txBox="1"/>
          <p:nvPr>
            <p:ph idx="4294967295" type="subTitle"/>
          </p:nvPr>
        </p:nvSpPr>
        <p:spPr>
          <a:xfrm>
            <a:off x="3772075" y="975275"/>
            <a:ext cx="4000200" cy="1864500"/>
          </a:xfrm>
          <a:prstGeom prst="rect">
            <a:avLst/>
          </a:prstGeom>
          <a:solidFill>
            <a:srgbClr val="F58220"/>
          </a:solidFill>
        </p:spPr>
        <p:txBody>
          <a:bodyPr anchorCtr="0" anchor="t" bIns="91425" lIns="91425" spcFirstLastPara="1" rIns="91425" wrap="square" tIns="91425">
            <a:noAutofit/>
          </a:bodyPr>
          <a:lstStyle/>
          <a:p>
            <a:pPr indent="0" lvl="0" marL="0" rtl="0" algn="l">
              <a:spcBef>
                <a:spcPts val="0"/>
              </a:spcBef>
              <a:spcAft>
                <a:spcPts val="0"/>
              </a:spcAft>
              <a:buNone/>
            </a:pPr>
            <a:r>
              <a:t/>
            </a:r>
            <a:endParaRPr b="1">
              <a:solidFill>
                <a:srgbClr val="EFEFEF"/>
              </a:solidFill>
              <a:latin typeface="Nunito"/>
              <a:ea typeface="Nunito"/>
              <a:cs typeface="Nunito"/>
              <a:sym typeface="Nunito"/>
            </a:endParaRPr>
          </a:p>
          <a:p>
            <a:pPr indent="-330200" lvl="0" marL="640080" rtl="0" algn="l">
              <a:spcBef>
                <a:spcPts val="1600"/>
              </a:spcBef>
              <a:spcAft>
                <a:spcPts val="0"/>
              </a:spcAft>
              <a:buClr>
                <a:srgbClr val="EFEFEF"/>
              </a:buClr>
              <a:buSzPts val="1600"/>
              <a:buFont typeface="Nunito"/>
              <a:buAutoNum type="arabicPeriod" startAt="4"/>
            </a:pPr>
            <a:r>
              <a:rPr lang="en" sz="1600">
                <a:solidFill>
                  <a:srgbClr val="EFEFEF"/>
                </a:solidFill>
                <a:latin typeface="Nunito"/>
                <a:ea typeface="Nunito"/>
                <a:cs typeface="Nunito"/>
                <a:sym typeface="Nunito"/>
              </a:rPr>
              <a:t>2-3 straws</a:t>
            </a:r>
            <a:endParaRPr sz="1600">
              <a:solidFill>
                <a:srgbClr val="EFEFEF"/>
              </a:solidFill>
              <a:latin typeface="Nunito"/>
              <a:ea typeface="Nunito"/>
              <a:cs typeface="Nunito"/>
              <a:sym typeface="Nunito"/>
            </a:endParaRPr>
          </a:p>
          <a:p>
            <a:pPr indent="-330200" lvl="0" marL="640080" rtl="0" algn="l">
              <a:spcBef>
                <a:spcPts val="0"/>
              </a:spcBef>
              <a:spcAft>
                <a:spcPts val="0"/>
              </a:spcAft>
              <a:buClr>
                <a:srgbClr val="EFEFEF"/>
              </a:buClr>
              <a:buSzPts val="1600"/>
              <a:buFont typeface="Nunito"/>
              <a:buAutoNum type="arabicPeriod" startAt="4"/>
            </a:pPr>
            <a:r>
              <a:rPr lang="en" sz="1600">
                <a:solidFill>
                  <a:srgbClr val="EFEFEF"/>
                </a:solidFill>
                <a:latin typeface="Nunito"/>
                <a:ea typeface="Nunito"/>
                <a:cs typeface="Nunito"/>
                <a:sym typeface="Nunito"/>
              </a:rPr>
              <a:t>scissors</a:t>
            </a:r>
            <a:endParaRPr sz="1600">
              <a:solidFill>
                <a:srgbClr val="EFEFEF"/>
              </a:solidFill>
              <a:latin typeface="Nunito"/>
              <a:ea typeface="Nunito"/>
              <a:cs typeface="Nunito"/>
              <a:sym typeface="Nunito"/>
            </a:endParaRPr>
          </a:p>
        </p:txBody>
      </p:sp>
      <p:sp>
        <p:nvSpPr>
          <p:cNvPr id="71" name="Google Shape;71;p14"/>
          <p:cNvSpPr txBox="1"/>
          <p:nvPr>
            <p:ph idx="4294967295" type="subTitle"/>
          </p:nvPr>
        </p:nvSpPr>
        <p:spPr>
          <a:xfrm>
            <a:off x="0" y="2811300"/>
            <a:ext cx="7772400" cy="7095900"/>
          </a:xfrm>
          <a:prstGeom prst="rect">
            <a:avLst/>
          </a:prstGeom>
          <a:solidFill>
            <a:srgbClr val="FFC695"/>
          </a:solidFill>
          <a:ln>
            <a:noFill/>
          </a:ln>
        </p:spPr>
        <p:txBody>
          <a:bodyPr anchorCtr="0" anchor="ctr" bIns="182875" lIns="182875" spcFirstLastPara="1" rIns="182875" wrap="square" tIns="365750">
            <a:noAutofit/>
          </a:bodyPr>
          <a:lstStyle/>
          <a:p>
            <a:pPr indent="0" lvl="0" marL="0" rtl="0" algn="l">
              <a:lnSpc>
                <a:spcPct val="150000"/>
              </a:lnSpc>
              <a:spcBef>
                <a:spcPts val="0"/>
              </a:spcBef>
              <a:spcAft>
                <a:spcPts val="0"/>
              </a:spcAft>
              <a:buClr>
                <a:schemeClr val="dk1"/>
              </a:buClr>
              <a:buSzPts val="1100"/>
              <a:buFont typeface="Arial"/>
              <a:buNone/>
            </a:pPr>
            <a:r>
              <a:rPr b="1" lang="en">
                <a:solidFill>
                  <a:schemeClr val="dk1"/>
                </a:solidFill>
                <a:latin typeface="Nunito"/>
                <a:ea typeface="Nunito"/>
                <a:cs typeface="Nunito"/>
                <a:sym typeface="Nunito"/>
              </a:rPr>
              <a:t>PROCEDURE</a:t>
            </a:r>
            <a:endParaRPr b="1">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Cut out a 3x6 inch cardboard rectangle to serve as the “base” of your car.</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Cut two 3 inch pieces from the straw and use tape to secure them to the bottom of your base piece. These will serve as the axles of your car, so attach them in a parallel fashion as shown.</a:t>
            </a:r>
            <a:endParaRPr sz="1600">
              <a:solidFill>
                <a:schemeClr val="dk1"/>
              </a:solidFill>
              <a:latin typeface="Nunito"/>
              <a:ea typeface="Nunito"/>
              <a:cs typeface="Nunito"/>
              <a:sym typeface="Nunito"/>
            </a:endParaRPr>
          </a:p>
          <a:p>
            <a:pPr indent="0" lvl="0" marL="0" rtl="0" algn="l">
              <a:lnSpc>
                <a:spcPct val="150000"/>
              </a:lnSpc>
              <a:spcBef>
                <a:spcPts val="0"/>
              </a:spcBef>
              <a:spcAft>
                <a:spcPts val="0"/>
              </a:spcAft>
              <a:buClr>
                <a:schemeClr val="dk1"/>
              </a:buClr>
              <a:buSzPts val="1100"/>
              <a:buFont typeface="Arial"/>
              <a:buNone/>
            </a:pPr>
            <a:r>
              <a:t/>
            </a:r>
            <a:endParaRPr sz="1600">
              <a:solidFill>
                <a:schemeClr val="dk1"/>
              </a:solidFill>
              <a:latin typeface="Nunito"/>
              <a:ea typeface="Nunito"/>
              <a:cs typeface="Nunito"/>
              <a:sym typeface="Nunito"/>
            </a:endParaRPr>
          </a:p>
          <a:p>
            <a:pPr indent="0" lvl="0" marL="0" rtl="0" algn="l">
              <a:lnSpc>
                <a:spcPct val="150000"/>
              </a:lnSpc>
              <a:spcBef>
                <a:spcPts val="0"/>
              </a:spcBef>
              <a:spcAft>
                <a:spcPts val="0"/>
              </a:spcAft>
              <a:buClr>
                <a:schemeClr val="dk1"/>
              </a:buClr>
              <a:buSzPts val="1100"/>
              <a:buFont typeface="Arial"/>
              <a:buNone/>
            </a:pPr>
            <a:r>
              <a:t/>
            </a:r>
            <a:endParaRPr sz="1400">
              <a:solidFill>
                <a:schemeClr val="dk1"/>
              </a:solidFill>
              <a:latin typeface="Nunito"/>
              <a:ea typeface="Nunito"/>
              <a:cs typeface="Nunito"/>
              <a:sym typeface="Nunito"/>
            </a:endParaRPr>
          </a:p>
          <a:p>
            <a:pPr indent="0" lvl="0" marL="0" rtl="0" algn="l">
              <a:lnSpc>
                <a:spcPct val="150000"/>
              </a:lnSpc>
              <a:spcBef>
                <a:spcPts val="0"/>
              </a:spcBef>
              <a:spcAft>
                <a:spcPts val="0"/>
              </a:spcAft>
              <a:buClr>
                <a:schemeClr val="dk1"/>
              </a:buClr>
              <a:buSzPts val="1100"/>
              <a:buFont typeface="Arial"/>
              <a:buNone/>
            </a:pPr>
            <a:r>
              <a:t/>
            </a:r>
            <a:endParaRPr sz="1600">
              <a:solidFill>
                <a:schemeClr val="dk1"/>
              </a:solidFill>
              <a:latin typeface="Nunito"/>
              <a:ea typeface="Nunito"/>
              <a:cs typeface="Nunito"/>
              <a:sym typeface="Nunito"/>
            </a:endParaRPr>
          </a:p>
          <a:p>
            <a:pPr indent="0" lvl="0" marL="0" rtl="0" algn="ctr">
              <a:lnSpc>
                <a:spcPct val="150000"/>
              </a:lnSpc>
              <a:spcBef>
                <a:spcPts val="0"/>
              </a:spcBef>
              <a:spcAft>
                <a:spcPts val="0"/>
              </a:spcAft>
              <a:buClr>
                <a:schemeClr val="dk1"/>
              </a:buClr>
              <a:buSzPts val="1100"/>
              <a:buFont typeface="Arial"/>
              <a:buNone/>
            </a:pPr>
            <a:r>
              <a:t/>
            </a:r>
            <a:endParaRPr sz="1600">
              <a:solidFill>
                <a:schemeClr val="dk1"/>
              </a:solidFill>
              <a:latin typeface="Nunito"/>
              <a:ea typeface="Nunito"/>
              <a:cs typeface="Nunito"/>
              <a:sym typeface="Nunito"/>
            </a:endParaRPr>
          </a:p>
          <a:p>
            <a:pPr indent="0" lvl="0" marL="0" rtl="0" algn="ctr">
              <a:lnSpc>
                <a:spcPct val="150000"/>
              </a:lnSpc>
              <a:spcBef>
                <a:spcPts val="0"/>
              </a:spcBef>
              <a:spcAft>
                <a:spcPts val="0"/>
              </a:spcAft>
              <a:buClr>
                <a:schemeClr val="dk1"/>
              </a:buClr>
              <a:buSzPts val="1100"/>
              <a:buFont typeface="Arial"/>
              <a:buNone/>
            </a:pPr>
            <a:r>
              <a:t/>
            </a:r>
            <a:endParaRPr sz="1600">
              <a:solidFill>
                <a:schemeClr val="dk1"/>
              </a:solidFill>
              <a:latin typeface="Nunito"/>
              <a:ea typeface="Nunito"/>
              <a:cs typeface="Nunito"/>
              <a:sym typeface="Nunito"/>
            </a:endParaRPr>
          </a:p>
          <a:p>
            <a:pPr indent="0" lvl="0" marL="0" rtl="0" algn="ctr">
              <a:lnSpc>
                <a:spcPct val="150000"/>
              </a:lnSpc>
              <a:spcBef>
                <a:spcPts val="0"/>
              </a:spcBef>
              <a:spcAft>
                <a:spcPts val="0"/>
              </a:spcAft>
              <a:buClr>
                <a:schemeClr val="dk1"/>
              </a:buClr>
              <a:buSzPts val="1100"/>
              <a:buFont typeface="Arial"/>
              <a:buNone/>
            </a:pPr>
            <a:r>
              <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Trim the rolled mouthpiece off of the end of the balloon. Insert the remaining straw into the balloon and secure with tape to create an airtight seal.</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Use tape to secure the straw/balloon to the top of your car. Make sure that the end of the straw hangs over the edge of the 3’’ side of your base-piece.</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Cut out four cardboard circles of about a 1½  inch diameter. (Punch or cut a hole in the center of each of the four disks)</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Slide each of the cardboard disks onto the “axles” of your car.</a:t>
            </a:r>
            <a:endParaRPr sz="1600">
              <a:solidFill>
                <a:schemeClr val="dk1"/>
              </a:solidFill>
              <a:latin typeface="Nunito"/>
              <a:ea typeface="Nunito"/>
              <a:cs typeface="Nunito"/>
              <a:sym typeface="Nunito"/>
            </a:endParaRPr>
          </a:p>
          <a:p>
            <a:pPr indent="-330200" lvl="0" marL="457200" rtl="0" algn="l">
              <a:lnSpc>
                <a:spcPct val="130000"/>
              </a:lnSpc>
              <a:spcBef>
                <a:spcPts val="0"/>
              </a:spcBef>
              <a:spcAft>
                <a:spcPts val="0"/>
              </a:spcAft>
              <a:buClr>
                <a:schemeClr val="dk1"/>
              </a:buClr>
              <a:buSzPts val="1600"/>
              <a:buFont typeface="Nunito"/>
              <a:buAutoNum type="arabicPeriod"/>
            </a:pPr>
            <a:r>
              <a:rPr lang="en" sz="1600">
                <a:solidFill>
                  <a:schemeClr val="dk1"/>
                </a:solidFill>
                <a:latin typeface="Nunito"/>
                <a:ea typeface="Nunito"/>
                <a:cs typeface="Nunito"/>
                <a:sym typeface="Nunito"/>
              </a:rPr>
              <a:t>Blow up your balloon through the straw, cover the opening, place on a flat surface, and release when you are ready! Record observations/measurements below.</a:t>
            </a:r>
            <a:endParaRPr sz="1600">
              <a:solidFill>
                <a:schemeClr val="dk1"/>
              </a:solidFill>
              <a:latin typeface="Nunito"/>
              <a:ea typeface="Nunito"/>
              <a:cs typeface="Nunito"/>
              <a:sym typeface="Nunito"/>
            </a:endParaRPr>
          </a:p>
        </p:txBody>
      </p:sp>
      <p:sp>
        <p:nvSpPr>
          <p:cNvPr id="72" name="Google Shape;72;p14"/>
          <p:cNvSpPr txBox="1"/>
          <p:nvPr/>
        </p:nvSpPr>
        <p:spPr>
          <a:xfrm>
            <a:off x="6762750" y="-25"/>
            <a:ext cx="933600" cy="97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500">
                <a:solidFill>
                  <a:schemeClr val="lt1"/>
                </a:solidFill>
                <a:latin typeface="Maven Pro"/>
                <a:ea typeface="Maven Pro"/>
                <a:cs typeface="Maven Pro"/>
                <a:sym typeface="Maven Pro"/>
              </a:rPr>
              <a:t>2</a:t>
            </a:r>
            <a:endParaRPr sz="2600"/>
          </a:p>
        </p:txBody>
      </p:sp>
      <p:pic>
        <p:nvPicPr>
          <p:cNvPr id="73" name="Google Shape;73;p14"/>
          <p:cNvPicPr preferRelativeResize="0"/>
          <p:nvPr/>
        </p:nvPicPr>
        <p:blipFill>
          <a:blip r:embed="rId4">
            <a:alphaModFix/>
          </a:blip>
          <a:stretch>
            <a:fillRect/>
          </a:stretch>
        </p:blipFill>
        <p:spPr>
          <a:xfrm>
            <a:off x="2145950" y="4594000"/>
            <a:ext cx="3480500" cy="2145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txBox="1"/>
          <p:nvPr>
            <p:ph idx="4294967295" type="ctrTitle"/>
          </p:nvPr>
        </p:nvSpPr>
        <p:spPr>
          <a:xfrm>
            <a:off x="0" y="-25"/>
            <a:ext cx="7772400" cy="975300"/>
          </a:xfrm>
          <a:prstGeom prst="rect">
            <a:avLst/>
          </a:prstGeom>
          <a:solidFill>
            <a:srgbClr val="009CA8"/>
          </a:solidFill>
        </p:spPr>
        <p:txBody>
          <a:bodyPr anchorCtr="0" anchor="b" bIns="91425" lIns="91425" spcFirstLastPara="1" rIns="91425" wrap="square" tIns="91425">
            <a:noAutofit/>
          </a:bodyPr>
          <a:lstStyle/>
          <a:p>
            <a:pPr indent="0" lvl="0" marL="0" rtl="0" algn="l">
              <a:spcBef>
                <a:spcPts val="0"/>
              </a:spcBef>
              <a:spcAft>
                <a:spcPts val="0"/>
              </a:spcAft>
              <a:buNone/>
            </a:pPr>
            <a:r>
              <a:rPr lang="en" sz="5500">
                <a:solidFill>
                  <a:srgbClr val="FFFFFF"/>
                </a:solidFill>
                <a:latin typeface="Maven Pro"/>
                <a:ea typeface="Maven Pro"/>
                <a:cs typeface="Maven Pro"/>
                <a:sym typeface="Maven Pro"/>
              </a:rPr>
              <a:t> </a:t>
            </a:r>
            <a:endParaRPr sz="5500">
              <a:solidFill>
                <a:srgbClr val="FFFFFF"/>
              </a:solidFill>
              <a:latin typeface="Maven Pro"/>
              <a:ea typeface="Maven Pro"/>
              <a:cs typeface="Maven Pro"/>
              <a:sym typeface="Maven Pro"/>
            </a:endParaRPr>
          </a:p>
        </p:txBody>
      </p:sp>
      <p:pic>
        <p:nvPicPr>
          <p:cNvPr id="80" name="Google Shape;80;p15"/>
          <p:cNvPicPr preferRelativeResize="0"/>
          <p:nvPr/>
        </p:nvPicPr>
        <p:blipFill rotWithShape="1">
          <a:blip r:embed="rId3">
            <a:alphaModFix amt="71000"/>
          </a:blip>
          <a:srcRect b="21655" l="0" r="0" t="21655"/>
          <a:stretch/>
        </p:blipFill>
        <p:spPr>
          <a:xfrm>
            <a:off x="2805008" y="181175"/>
            <a:ext cx="2162404" cy="612900"/>
          </a:xfrm>
          <a:prstGeom prst="rect">
            <a:avLst/>
          </a:prstGeom>
          <a:noFill/>
          <a:ln>
            <a:noFill/>
          </a:ln>
        </p:spPr>
      </p:pic>
      <p:sp>
        <p:nvSpPr>
          <p:cNvPr id="81" name="Google Shape;81;p15"/>
          <p:cNvSpPr txBox="1"/>
          <p:nvPr>
            <p:ph idx="4294967295" type="subTitle"/>
          </p:nvPr>
        </p:nvSpPr>
        <p:spPr>
          <a:xfrm>
            <a:off x="0" y="975275"/>
            <a:ext cx="7772400" cy="2340000"/>
          </a:xfrm>
          <a:prstGeom prst="rect">
            <a:avLst/>
          </a:prstGeom>
          <a:solidFill>
            <a:srgbClr val="4AC0C9"/>
          </a:solidFill>
        </p:spPr>
        <p:txBody>
          <a:bodyPr anchorCtr="0" anchor="t" bIns="91425" lIns="182875" spcFirstLastPara="1" rIns="91425" wrap="square" tIns="182875">
            <a:noAutofit/>
          </a:bodyPr>
          <a:lstStyle/>
          <a:p>
            <a:pPr indent="0" lvl="0" marL="0" rtl="0" algn="l">
              <a:lnSpc>
                <a:spcPct val="100000"/>
              </a:lnSpc>
              <a:spcBef>
                <a:spcPts val="0"/>
              </a:spcBef>
              <a:spcAft>
                <a:spcPts val="0"/>
              </a:spcAft>
              <a:buNone/>
            </a:pPr>
            <a:r>
              <a:rPr b="1" lang="en">
                <a:solidFill>
                  <a:srgbClr val="000000"/>
                </a:solidFill>
                <a:latin typeface="Nunito"/>
                <a:ea typeface="Nunito"/>
                <a:cs typeface="Nunito"/>
                <a:sym typeface="Nunito"/>
              </a:rPr>
              <a:t>PREDICTIONS/HYPOTHESES - will the car move? If so, how fast? </a:t>
            </a:r>
            <a:r>
              <a:rPr b="1" lang="en">
                <a:solidFill>
                  <a:schemeClr val="dk1"/>
                </a:solidFill>
                <a:latin typeface="Nunito"/>
                <a:ea typeface="Nunito"/>
                <a:cs typeface="Nunito"/>
                <a:sym typeface="Nunito"/>
              </a:rPr>
              <a:t>W</a:t>
            </a:r>
            <a:r>
              <a:rPr b="1" lang="en">
                <a:solidFill>
                  <a:schemeClr val="dk1"/>
                </a:solidFill>
                <a:latin typeface="Nunito"/>
                <a:ea typeface="Nunito"/>
                <a:cs typeface="Nunito"/>
                <a:sym typeface="Nunito"/>
              </a:rPr>
              <a:t>hat do you believe will happen? Why do believe this will happen? </a:t>
            </a:r>
            <a:endParaRPr b="1">
              <a:solidFill>
                <a:srgbClr val="000000"/>
              </a:solidFill>
              <a:latin typeface="Nunito"/>
              <a:ea typeface="Nunito"/>
              <a:cs typeface="Nunito"/>
              <a:sym typeface="Nunito"/>
            </a:endParaRPr>
          </a:p>
          <a:p>
            <a:pPr indent="0" lvl="0" marL="0" rtl="0" algn="l">
              <a:lnSpc>
                <a:spcPct val="100000"/>
              </a:lnSpc>
              <a:spcBef>
                <a:spcPts val="1600"/>
              </a:spcBef>
              <a:spcAft>
                <a:spcPts val="0"/>
              </a:spcAft>
              <a:buNone/>
            </a:pPr>
            <a:r>
              <a:rPr b="1" lang="en">
                <a:solidFill>
                  <a:schemeClr val="dk1"/>
                </a:solidFill>
              </a:rPr>
              <a:t>__________________________________________________________</a:t>
            </a:r>
            <a:endParaRPr b="1">
              <a:solidFill>
                <a:schemeClr val="dk1"/>
              </a:solidFill>
            </a:endParaRPr>
          </a:p>
          <a:p>
            <a:pPr indent="0" lvl="0" marL="0" rtl="0" algn="l">
              <a:lnSpc>
                <a:spcPct val="115000"/>
              </a:lnSpc>
              <a:spcBef>
                <a:spcPts val="1600"/>
              </a:spcBef>
              <a:spcAft>
                <a:spcPts val="0"/>
              </a:spcAft>
              <a:buNone/>
            </a:pPr>
            <a:r>
              <a:rPr b="1" lang="en">
                <a:solidFill>
                  <a:schemeClr val="dk1"/>
                </a:solidFill>
              </a:rPr>
              <a:t>__________________________________________________________</a:t>
            </a:r>
            <a:endParaRPr b="1">
              <a:solidFill>
                <a:schemeClr val="dk1"/>
              </a:solidFill>
            </a:endParaRPr>
          </a:p>
          <a:p>
            <a:pPr indent="0" lvl="0" marL="0" rtl="0" algn="l">
              <a:lnSpc>
                <a:spcPct val="115000"/>
              </a:lnSpc>
              <a:spcBef>
                <a:spcPts val="1600"/>
              </a:spcBef>
              <a:spcAft>
                <a:spcPts val="0"/>
              </a:spcAft>
              <a:buNone/>
            </a:pPr>
            <a:r>
              <a:rPr b="1" lang="en">
                <a:solidFill>
                  <a:schemeClr val="dk1"/>
                </a:solidFill>
              </a:rPr>
              <a:t>__________________________________________________________</a:t>
            </a:r>
            <a:endParaRPr b="1">
              <a:solidFill>
                <a:srgbClr val="000000"/>
              </a:solidFill>
              <a:latin typeface="Nunito"/>
              <a:ea typeface="Nunito"/>
              <a:cs typeface="Nunito"/>
              <a:sym typeface="Nunito"/>
            </a:endParaRPr>
          </a:p>
          <a:p>
            <a:pPr indent="0" lvl="0" marL="0" rtl="0" algn="l">
              <a:lnSpc>
                <a:spcPct val="115000"/>
              </a:lnSpc>
              <a:spcBef>
                <a:spcPts val="1600"/>
              </a:spcBef>
              <a:spcAft>
                <a:spcPts val="1600"/>
              </a:spcAft>
              <a:buNone/>
            </a:pPr>
            <a:r>
              <a:t/>
            </a:r>
            <a:endParaRPr b="1">
              <a:solidFill>
                <a:srgbClr val="000000"/>
              </a:solidFill>
              <a:latin typeface="Nunito"/>
              <a:ea typeface="Nunito"/>
              <a:cs typeface="Nunito"/>
              <a:sym typeface="Nunito"/>
            </a:endParaRPr>
          </a:p>
        </p:txBody>
      </p:sp>
      <p:sp>
        <p:nvSpPr>
          <p:cNvPr id="82" name="Google Shape;82;p15"/>
          <p:cNvSpPr txBox="1"/>
          <p:nvPr>
            <p:ph idx="4294967295" type="subTitle"/>
          </p:nvPr>
        </p:nvSpPr>
        <p:spPr>
          <a:xfrm>
            <a:off x="0" y="3315425"/>
            <a:ext cx="7772400" cy="6591600"/>
          </a:xfrm>
          <a:prstGeom prst="rect">
            <a:avLst/>
          </a:prstGeom>
          <a:solidFill>
            <a:srgbClr val="FFC695"/>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a:solidFill>
                  <a:schemeClr val="dk1"/>
                </a:solidFill>
                <a:latin typeface="Nunito"/>
                <a:ea typeface="Nunito"/>
                <a:cs typeface="Nunito"/>
                <a:sym typeface="Nunito"/>
              </a:rPr>
              <a:t>EXPERIMENTAL RESULTS/OBSERVATIONS</a:t>
            </a:r>
            <a:endParaRPr b="1">
              <a:solidFill>
                <a:srgbClr val="000000"/>
              </a:solidFill>
              <a:latin typeface="Nunito"/>
              <a:ea typeface="Nunito"/>
              <a:cs typeface="Nunito"/>
              <a:sym typeface="Nunito"/>
            </a:endParaRPr>
          </a:p>
        </p:txBody>
      </p:sp>
      <p:sp>
        <p:nvSpPr>
          <p:cNvPr id="83" name="Google Shape;83;p15"/>
          <p:cNvSpPr txBox="1"/>
          <p:nvPr>
            <p:ph idx="4294967295" type="subTitle"/>
          </p:nvPr>
        </p:nvSpPr>
        <p:spPr>
          <a:xfrm>
            <a:off x="0" y="9907225"/>
            <a:ext cx="7772400" cy="151200"/>
          </a:xfrm>
          <a:prstGeom prst="rect">
            <a:avLst/>
          </a:prstGeom>
          <a:solidFill>
            <a:srgbClr val="009CA8"/>
          </a:solidFill>
        </p:spPr>
        <p:txBody>
          <a:bodyPr anchorCtr="0" anchor="ctr" bIns="91425" lIns="91425" spcFirstLastPara="1" rIns="91425" wrap="square" tIns="91425">
            <a:noAutofit/>
          </a:bodyPr>
          <a:lstStyle/>
          <a:p>
            <a:pPr indent="0" lvl="0" marL="0" rtl="0" algn="l">
              <a:spcBef>
                <a:spcPts val="0"/>
              </a:spcBef>
              <a:spcAft>
                <a:spcPts val="1600"/>
              </a:spcAft>
              <a:buNone/>
            </a:pPr>
            <a:r>
              <a:rPr lang="en" sz="2200">
                <a:solidFill>
                  <a:srgbClr val="FFFFFF"/>
                </a:solidFill>
                <a:latin typeface="Nunito"/>
                <a:ea typeface="Nunito"/>
                <a:cs typeface="Nunito"/>
                <a:sym typeface="Nunito"/>
              </a:rPr>
              <a:t> </a:t>
            </a:r>
            <a:endParaRPr sz="2200">
              <a:solidFill>
                <a:srgbClr val="FFFFFF"/>
              </a:solidFill>
              <a:latin typeface="Nunito"/>
              <a:ea typeface="Nunito"/>
              <a:cs typeface="Nunito"/>
              <a:sym typeface="Nunito"/>
            </a:endParaRPr>
          </a:p>
        </p:txBody>
      </p:sp>
      <p:graphicFrame>
        <p:nvGraphicFramePr>
          <p:cNvPr id="84" name="Google Shape;84;p15"/>
          <p:cNvGraphicFramePr/>
          <p:nvPr/>
        </p:nvGraphicFramePr>
        <p:xfrm>
          <a:off x="185100" y="3952425"/>
          <a:ext cx="3000000" cy="3000000"/>
        </p:xfrm>
        <a:graphic>
          <a:graphicData uri="http://schemas.openxmlformats.org/drawingml/2006/table">
            <a:tbl>
              <a:tblPr>
                <a:noFill/>
                <a:tableStyleId>{FCBFF12E-6635-4665-A5CF-1D6B4AD18ADA}</a:tableStyleId>
              </a:tblPr>
              <a:tblGrid>
                <a:gridCol w="902150"/>
                <a:gridCol w="1341650"/>
                <a:gridCol w="1133450"/>
                <a:gridCol w="956125"/>
                <a:gridCol w="1534400"/>
                <a:gridCol w="1534400"/>
              </a:tblGrid>
              <a:tr h="1061850">
                <a:tc>
                  <a:txBody>
                    <a:bodyPr/>
                    <a:lstStyle/>
                    <a:p>
                      <a:pPr indent="0" lvl="0" marL="0" rtl="0" algn="ctr">
                        <a:spcBef>
                          <a:spcPts val="0"/>
                        </a:spcBef>
                        <a:spcAft>
                          <a:spcPts val="0"/>
                        </a:spcAft>
                        <a:buNone/>
                      </a:pPr>
                      <a:r>
                        <a:rPr b="1" lang="en" sz="1100">
                          <a:latin typeface="Nunito"/>
                          <a:ea typeface="Nunito"/>
                          <a:cs typeface="Nunito"/>
                          <a:sym typeface="Nunito"/>
                        </a:rPr>
                        <a:t>Run Number</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rPr b="1" lang="en" sz="1100">
                          <a:latin typeface="Nunito"/>
                          <a:ea typeface="Nunito"/>
                          <a:cs typeface="Nunito"/>
                          <a:sym typeface="Nunito"/>
                        </a:rPr>
                        <a:t>Car Direction</a:t>
                      </a:r>
                      <a:endParaRPr b="1" sz="1100">
                        <a:latin typeface="Nunito"/>
                        <a:ea typeface="Nunito"/>
                        <a:cs typeface="Nunito"/>
                        <a:sym typeface="Nunito"/>
                      </a:endParaRPr>
                    </a:p>
                    <a:p>
                      <a:pPr indent="0" lvl="0" marL="0" rtl="0" algn="ctr">
                        <a:spcBef>
                          <a:spcPts val="0"/>
                        </a:spcBef>
                        <a:spcAft>
                          <a:spcPts val="0"/>
                        </a:spcAft>
                        <a:buNone/>
                      </a:pPr>
                      <a:r>
                        <a:rPr b="1" lang="en" sz="1100">
                          <a:latin typeface="Nunito"/>
                          <a:ea typeface="Nunito"/>
                          <a:cs typeface="Nunito"/>
                          <a:sym typeface="Nunito"/>
                        </a:rPr>
                        <a:t>(Did your car veer left/right?)</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rPr b="1" lang="en" sz="1100">
                          <a:latin typeface="Nunito"/>
                          <a:ea typeface="Nunito"/>
                          <a:cs typeface="Nunito"/>
                          <a:sym typeface="Nunito"/>
                        </a:rPr>
                        <a:t>Distance Traveled</a:t>
                      </a:r>
                      <a:endParaRPr b="1" sz="1100">
                        <a:latin typeface="Nunito"/>
                        <a:ea typeface="Nunito"/>
                        <a:cs typeface="Nunito"/>
                        <a:sym typeface="Nunito"/>
                      </a:endParaRPr>
                    </a:p>
                    <a:p>
                      <a:pPr indent="0" lvl="0" marL="0" rtl="0" algn="ctr">
                        <a:spcBef>
                          <a:spcPts val="0"/>
                        </a:spcBef>
                        <a:spcAft>
                          <a:spcPts val="0"/>
                        </a:spcAft>
                        <a:buNone/>
                      </a:pPr>
                      <a:r>
                        <a:rPr b="1" lang="en" sz="1100">
                          <a:latin typeface="Nunito"/>
                          <a:ea typeface="Nunito"/>
                          <a:cs typeface="Nunito"/>
                          <a:sym typeface="Nunito"/>
                        </a:rPr>
                        <a:t>(meters)</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rPr b="1" lang="en" sz="1100">
                          <a:latin typeface="Nunito"/>
                          <a:ea typeface="Nunito"/>
                          <a:cs typeface="Nunito"/>
                          <a:sym typeface="Nunito"/>
                        </a:rPr>
                        <a:t>Travel Time (seconds)</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rPr b="1" lang="en" sz="1100">
                          <a:latin typeface="Nunito"/>
                          <a:ea typeface="Nunito"/>
                          <a:cs typeface="Nunito"/>
                          <a:sym typeface="Nunito"/>
                        </a:rPr>
                        <a:t>Car Speed</a:t>
                      </a:r>
                      <a:endParaRPr b="1" sz="1100">
                        <a:latin typeface="Nunito"/>
                        <a:ea typeface="Nunito"/>
                        <a:cs typeface="Nunito"/>
                        <a:sym typeface="Nunito"/>
                      </a:endParaRPr>
                    </a:p>
                    <a:p>
                      <a:pPr indent="0" lvl="0" marL="0" rtl="0" algn="ctr">
                        <a:spcBef>
                          <a:spcPts val="0"/>
                        </a:spcBef>
                        <a:spcAft>
                          <a:spcPts val="0"/>
                        </a:spcAft>
                        <a:buNone/>
                      </a:pPr>
                      <a:r>
                        <a:rPr b="1" lang="en" sz="1100">
                          <a:latin typeface="Nunito"/>
                          <a:ea typeface="Nunito"/>
                          <a:cs typeface="Nunito"/>
                          <a:sym typeface="Nunito"/>
                        </a:rPr>
                        <a:t>(meters/second)</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rPr b="1" lang="en" sz="1100">
                          <a:latin typeface="Nunito"/>
                          <a:ea typeface="Nunito"/>
                          <a:cs typeface="Nunito"/>
                          <a:sym typeface="Nunito"/>
                        </a:rPr>
                        <a:t>Additional</a:t>
                      </a:r>
                      <a:endParaRPr b="1" sz="1100">
                        <a:latin typeface="Nunito"/>
                        <a:ea typeface="Nunito"/>
                        <a:cs typeface="Nunito"/>
                        <a:sym typeface="Nunito"/>
                      </a:endParaRPr>
                    </a:p>
                    <a:p>
                      <a:pPr indent="0" lvl="0" marL="0" rtl="0" algn="ctr">
                        <a:spcBef>
                          <a:spcPts val="0"/>
                        </a:spcBef>
                        <a:spcAft>
                          <a:spcPts val="0"/>
                        </a:spcAft>
                        <a:buNone/>
                      </a:pPr>
                      <a:r>
                        <a:rPr b="1" lang="en" sz="1100">
                          <a:latin typeface="Nunito"/>
                          <a:ea typeface="Nunito"/>
                          <a:cs typeface="Nunito"/>
                          <a:sym typeface="Nunito"/>
                        </a:rPr>
                        <a:t> Notes and Observations</a:t>
                      </a:r>
                      <a:endParaRPr b="1" sz="1100">
                        <a:latin typeface="Nunito"/>
                        <a:ea typeface="Nunito"/>
                        <a:cs typeface="Nunito"/>
                        <a:sym typeface="Nunito"/>
                      </a:endParaRPr>
                    </a:p>
                  </a:txBody>
                  <a:tcPr marT="63500" marB="63500" marR="63500" marL="63500" anchor="ctr"/>
                </a:tc>
              </a:tr>
              <a:tr h="1008925">
                <a:tc>
                  <a:txBody>
                    <a:bodyPr/>
                    <a:lstStyle/>
                    <a:p>
                      <a:pPr indent="0" lvl="0" marL="0" rtl="0" algn="ctr">
                        <a:spcBef>
                          <a:spcPts val="0"/>
                        </a:spcBef>
                        <a:spcAft>
                          <a:spcPts val="0"/>
                        </a:spcAft>
                        <a:buNone/>
                      </a:pPr>
                      <a:r>
                        <a:rPr b="1" lang="en" sz="1100">
                          <a:latin typeface="Nunito"/>
                          <a:ea typeface="Nunito"/>
                          <a:cs typeface="Nunito"/>
                          <a:sym typeface="Nunito"/>
                        </a:rPr>
                        <a:t>1</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r>
              <a:tr h="980800">
                <a:tc>
                  <a:txBody>
                    <a:bodyPr/>
                    <a:lstStyle/>
                    <a:p>
                      <a:pPr indent="0" lvl="0" marL="0" rtl="0" algn="ctr">
                        <a:spcBef>
                          <a:spcPts val="0"/>
                        </a:spcBef>
                        <a:spcAft>
                          <a:spcPts val="0"/>
                        </a:spcAft>
                        <a:buNone/>
                      </a:pPr>
                      <a:r>
                        <a:rPr b="1" lang="en" sz="1100">
                          <a:latin typeface="Nunito"/>
                          <a:ea typeface="Nunito"/>
                          <a:cs typeface="Nunito"/>
                          <a:sym typeface="Nunito"/>
                        </a:rPr>
                        <a:t>2</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r>
              <a:tr h="952525">
                <a:tc>
                  <a:txBody>
                    <a:bodyPr/>
                    <a:lstStyle/>
                    <a:p>
                      <a:pPr indent="0" lvl="0" marL="0" rtl="0" algn="ctr">
                        <a:spcBef>
                          <a:spcPts val="0"/>
                        </a:spcBef>
                        <a:spcAft>
                          <a:spcPts val="0"/>
                        </a:spcAft>
                        <a:buNone/>
                      </a:pPr>
                      <a:r>
                        <a:rPr b="1" lang="en" sz="1100">
                          <a:latin typeface="Nunito"/>
                          <a:ea typeface="Nunito"/>
                          <a:cs typeface="Nunito"/>
                          <a:sym typeface="Nunito"/>
                        </a:rPr>
                        <a:t>3</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r>
              <a:tr h="924300">
                <a:tc>
                  <a:txBody>
                    <a:bodyPr/>
                    <a:lstStyle/>
                    <a:p>
                      <a:pPr indent="0" lvl="0" marL="0" rtl="0" algn="ctr">
                        <a:spcBef>
                          <a:spcPts val="0"/>
                        </a:spcBef>
                        <a:spcAft>
                          <a:spcPts val="0"/>
                        </a:spcAft>
                        <a:buNone/>
                      </a:pPr>
                      <a:r>
                        <a:rPr b="1" lang="en" sz="1100">
                          <a:latin typeface="Nunito"/>
                          <a:ea typeface="Nunito"/>
                          <a:cs typeface="Nunito"/>
                          <a:sym typeface="Nunito"/>
                        </a:rPr>
                        <a:t>4</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r>
              <a:tr h="917225">
                <a:tc>
                  <a:txBody>
                    <a:bodyPr/>
                    <a:lstStyle/>
                    <a:p>
                      <a:pPr indent="0" lvl="0" marL="0" rtl="0" algn="ctr">
                        <a:spcBef>
                          <a:spcPts val="0"/>
                        </a:spcBef>
                        <a:spcAft>
                          <a:spcPts val="0"/>
                        </a:spcAft>
                        <a:buNone/>
                      </a:pPr>
                      <a:r>
                        <a:rPr b="1" lang="en" sz="1100">
                          <a:latin typeface="Nunito"/>
                          <a:ea typeface="Nunito"/>
                          <a:cs typeface="Nunito"/>
                          <a:sym typeface="Nunito"/>
                        </a:rPr>
                        <a:t>5</a:t>
                      </a:r>
                      <a:endParaRPr b="1"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c>
                  <a:txBody>
                    <a:bodyPr/>
                    <a:lstStyle/>
                    <a:p>
                      <a:pPr indent="0" lvl="0" marL="0" rtl="0" algn="ctr">
                        <a:spcBef>
                          <a:spcPts val="0"/>
                        </a:spcBef>
                        <a:spcAft>
                          <a:spcPts val="0"/>
                        </a:spcAft>
                        <a:buNone/>
                      </a:pPr>
                      <a:r>
                        <a:t/>
                      </a:r>
                      <a:endParaRPr sz="1100">
                        <a:latin typeface="Nunito"/>
                        <a:ea typeface="Nunito"/>
                        <a:cs typeface="Nunito"/>
                        <a:sym typeface="Nunito"/>
                      </a:endParaRPr>
                    </a:p>
                  </a:txBody>
                  <a:tcPr marT="63500" marB="63500" marR="63500" marL="63500" anchor="ctr"/>
                </a:tc>
              </a:tr>
            </a:tbl>
          </a:graphicData>
        </a:graphic>
      </p:graphicFrame>
      <p:sp>
        <p:nvSpPr>
          <p:cNvPr id="85" name="Google Shape;85;p15"/>
          <p:cNvSpPr txBox="1"/>
          <p:nvPr/>
        </p:nvSpPr>
        <p:spPr>
          <a:xfrm>
            <a:off x="6762750" y="-25"/>
            <a:ext cx="1009500" cy="97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500">
                <a:solidFill>
                  <a:srgbClr val="FFFFFF"/>
                </a:solidFill>
                <a:latin typeface="Maven Pro"/>
                <a:ea typeface="Maven Pro"/>
                <a:cs typeface="Maven Pro"/>
                <a:sym typeface="Maven Pro"/>
              </a:rPr>
              <a:t>3</a:t>
            </a:r>
            <a:endParaRPr sz="3500">
              <a:solidFill>
                <a:srgbClr val="FFFFFF"/>
              </a:solidFill>
              <a:latin typeface="Maven Pro"/>
              <a:ea typeface="Maven Pro"/>
              <a:cs typeface="Maven Pro"/>
              <a:sym typeface="Maven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6"/>
          <p:cNvSpPr txBox="1"/>
          <p:nvPr>
            <p:ph idx="4294967295" type="ctrTitle"/>
          </p:nvPr>
        </p:nvSpPr>
        <p:spPr>
          <a:xfrm>
            <a:off x="0" y="-25"/>
            <a:ext cx="7772400" cy="975300"/>
          </a:xfrm>
          <a:prstGeom prst="rect">
            <a:avLst/>
          </a:prstGeom>
          <a:solidFill>
            <a:srgbClr val="009CA8"/>
          </a:solidFill>
        </p:spPr>
        <p:txBody>
          <a:bodyPr anchorCtr="0" anchor="b" bIns="91425" lIns="91425" spcFirstLastPara="1" rIns="91425" wrap="square" tIns="91425">
            <a:noAutofit/>
          </a:bodyPr>
          <a:lstStyle/>
          <a:p>
            <a:pPr indent="0" lvl="0" marL="0" rtl="0" algn="l">
              <a:spcBef>
                <a:spcPts val="0"/>
              </a:spcBef>
              <a:spcAft>
                <a:spcPts val="0"/>
              </a:spcAft>
              <a:buNone/>
            </a:pPr>
            <a:r>
              <a:rPr lang="en" sz="5500">
                <a:solidFill>
                  <a:srgbClr val="FFFFFF"/>
                </a:solidFill>
                <a:latin typeface="Maven Pro"/>
                <a:ea typeface="Maven Pro"/>
                <a:cs typeface="Maven Pro"/>
                <a:sym typeface="Maven Pro"/>
              </a:rPr>
              <a:t> </a:t>
            </a:r>
            <a:endParaRPr sz="5500">
              <a:solidFill>
                <a:srgbClr val="FFFFFF"/>
              </a:solidFill>
              <a:latin typeface="Maven Pro"/>
              <a:ea typeface="Maven Pro"/>
              <a:cs typeface="Maven Pro"/>
              <a:sym typeface="Maven Pro"/>
            </a:endParaRPr>
          </a:p>
        </p:txBody>
      </p:sp>
      <p:pic>
        <p:nvPicPr>
          <p:cNvPr id="91" name="Google Shape;91;p16"/>
          <p:cNvPicPr preferRelativeResize="0"/>
          <p:nvPr/>
        </p:nvPicPr>
        <p:blipFill rotWithShape="1">
          <a:blip r:embed="rId3">
            <a:alphaModFix amt="71000"/>
          </a:blip>
          <a:srcRect b="21655" l="0" r="0" t="21655"/>
          <a:stretch/>
        </p:blipFill>
        <p:spPr>
          <a:xfrm>
            <a:off x="2805008" y="181175"/>
            <a:ext cx="2162404" cy="612900"/>
          </a:xfrm>
          <a:prstGeom prst="rect">
            <a:avLst/>
          </a:prstGeom>
          <a:noFill/>
          <a:ln>
            <a:noFill/>
          </a:ln>
        </p:spPr>
      </p:pic>
      <p:sp>
        <p:nvSpPr>
          <p:cNvPr id="92" name="Google Shape;92;p16"/>
          <p:cNvSpPr txBox="1"/>
          <p:nvPr>
            <p:ph idx="4294967295" type="subTitle"/>
          </p:nvPr>
        </p:nvSpPr>
        <p:spPr>
          <a:xfrm>
            <a:off x="0" y="9445475"/>
            <a:ext cx="7772400" cy="612900"/>
          </a:xfrm>
          <a:prstGeom prst="rect">
            <a:avLst/>
          </a:prstGeom>
          <a:solidFill>
            <a:srgbClr val="009CA8"/>
          </a:solidFill>
        </p:spPr>
        <p:txBody>
          <a:bodyPr anchorCtr="0" anchor="ctr" bIns="91425" lIns="91425" spcFirstLastPara="1" rIns="91425" wrap="square" tIns="274300">
            <a:noAutofit/>
          </a:bodyPr>
          <a:lstStyle/>
          <a:p>
            <a:pPr indent="0" lvl="0" marL="0" rtl="0" algn="ctr">
              <a:spcBef>
                <a:spcPts val="0"/>
              </a:spcBef>
              <a:spcAft>
                <a:spcPts val="1600"/>
              </a:spcAft>
              <a:buNone/>
            </a:pPr>
            <a:r>
              <a:rPr b="1" lang="en" sz="2200">
                <a:solidFill>
                  <a:srgbClr val="FFFFFF"/>
                </a:solidFill>
                <a:latin typeface="Nunito"/>
                <a:ea typeface="Nunito"/>
                <a:cs typeface="Nunito"/>
                <a:sym typeface="Nunito"/>
              </a:rPr>
              <a:t> WE HOPE YOU HAD FUN!</a:t>
            </a:r>
            <a:endParaRPr b="1" sz="2200">
              <a:solidFill>
                <a:srgbClr val="FFFFFF"/>
              </a:solidFill>
              <a:latin typeface="Nunito"/>
              <a:ea typeface="Nunito"/>
              <a:cs typeface="Nunito"/>
              <a:sym typeface="Nunito"/>
            </a:endParaRPr>
          </a:p>
        </p:txBody>
      </p:sp>
      <p:sp>
        <p:nvSpPr>
          <p:cNvPr id="93" name="Google Shape;93;p16"/>
          <p:cNvSpPr txBox="1"/>
          <p:nvPr>
            <p:ph idx="4294967295" type="subTitle"/>
          </p:nvPr>
        </p:nvSpPr>
        <p:spPr>
          <a:xfrm>
            <a:off x="0" y="1364675"/>
            <a:ext cx="7772400" cy="1314300"/>
          </a:xfrm>
          <a:prstGeom prst="rect">
            <a:avLst/>
          </a:prstGeom>
          <a:solidFill>
            <a:srgbClr val="FFDABA"/>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sz="1500">
                <a:solidFill>
                  <a:schemeClr val="dk1"/>
                </a:solidFill>
                <a:latin typeface="Nunito"/>
                <a:ea typeface="Nunito"/>
                <a:cs typeface="Nunito"/>
                <a:sym typeface="Nunito"/>
              </a:rPr>
              <a:t>What factors influence the speed of the car and the distance it travels? </a:t>
            </a:r>
            <a:r>
              <a:rPr b="1" lang="en" sz="1500">
                <a:solidFill>
                  <a:schemeClr val="dk1"/>
                </a:solidFill>
              </a:rPr>
              <a:t>_____________________________________________________________________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rPr b="1" lang="en" sz="1500">
                <a:solidFill>
                  <a:schemeClr val="dk1"/>
                </a:solidFill>
              </a:rPr>
              <a:t>__________________________________________________________________________________________________________________________________________________________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t/>
            </a:r>
            <a:endParaRPr b="1" sz="1500">
              <a:solidFill>
                <a:schemeClr val="dk1"/>
              </a:solidFill>
              <a:latin typeface="Nunito"/>
              <a:ea typeface="Nunito"/>
              <a:cs typeface="Nunito"/>
              <a:sym typeface="Nunito"/>
            </a:endParaRPr>
          </a:p>
          <a:p>
            <a:pPr indent="0" lvl="0" marL="0" rtl="0" algn="l">
              <a:lnSpc>
                <a:spcPct val="150000"/>
              </a:lnSpc>
              <a:spcBef>
                <a:spcPts val="0"/>
              </a:spcBef>
              <a:spcAft>
                <a:spcPts val="0"/>
              </a:spcAft>
              <a:buNone/>
            </a:pPr>
            <a:r>
              <a:t/>
            </a:r>
            <a:endParaRPr b="1" sz="1500">
              <a:solidFill>
                <a:schemeClr val="dk1"/>
              </a:solidFill>
              <a:latin typeface="Nunito"/>
              <a:ea typeface="Nunito"/>
              <a:cs typeface="Nunito"/>
              <a:sym typeface="Nunito"/>
            </a:endParaRPr>
          </a:p>
        </p:txBody>
      </p:sp>
      <p:sp>
        <p:nvSpPr>
          <p:cNvPr id="94" name="Google Shape;94;p16"/>
          <p:cNvSpPr txBox="1"/>
          <p:nvPr/>
        </p:nvSpPr>
        <p:spPr>
          <a:xfrm>
            <a:off x="0" y="975275"/>
            <a:ext cx="7772400" cy="389400"/>
          </a:xfrm>
          <a:prstGeom prst="rect">
            <a:avLst/>
          </a:prstGeom>
          <a:solidFill>
            <a:srgbClr val="F5822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chemeClr val="lt1"/>
                </a:solidFill>
                <a:latin typeface="Nunito"/>
                <a:ea typeface="Nunito"/>
                <a:cs typeface="Nunito"/>
                <a:sym typeface="Nunito"/>
              </a:rPr>
              <a:t>QUESTIONS TO CONSIDER</a:t>
            </a:r>
            <a:endParaRPr b="1" sz="1800">
              <a:solidFill>
                <a:schemeClr val="lt1"/>
              </a:solidFill>
              <a:latin typeface="Nunito"/>
              <a:ea typeface="Nunito"/>
              <a:cs typeface="Nunito"/>
              <a:sym typeface="Nunito"/>
            </a:endParaRPr>
          </a:p>
        </p:txBody>
      </p:sp>
      <p:sp>
        <p:nvSpPr>
          <p:cNvPr id="95" name="Google Shape;95;p16"/>
          <p:cNvSpPr txBox="1"/>
          <p:nvPr>
            <p:ph idx="4294967295" type="subTitle"/>
          </p:nvPr>
        </p:nvSpPr>
        <p:spPr>
          <a:xfrm>
            <a:off x="0" y="2678975"/>
            <a:ext cx="7772400" cy="1653000"/>
          </a:xfrm>
          <a:prstGeom prst="rect">
            <a:avLst/>
          </a:prstGeom>
          <a:solidFill>
            <a:srgbClr val="7EE0E7"/>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sz="1500">
                <a:solidFill>
                  <a:schemeClr val="dk1"/>
                </a:solidFill>
                <a:latin typeface="Nunito"/>
                <a:ea typeface="Nunito"/>
                <a:cs typeface="Nunito"/>
                <a:sym typeface="Nunito"/>
              </a:rPr>
              <a:t>Why is it important that you performed multiple “runs” or recorded more than one measurement with your car? </a:t>
            </a:r>
            <a:r>
              <a:rPr b="1" lang="en" sz="1500">
                <a:solidFill>
                  <a:schemeClr val="dk1"/>
                </a:solidFill>
              </a:rPr>
              <a:t>_____________________________________________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rPr b="1" lang="en" sz="1500">
                <a:solidFill>
                  <a:schemeClr val="dk1"/>
                </a:solidFill>
              </a:rPr>
              <a:t>__________________________________________________________________________________________________________________________________________</a:t>
            </a:r>
            <a:endParaRPr b="1" sz="1500">
              <a:solidFill>
                <a:schemeClr val="dk1"/>
              </a:solidFill>
            </a:endParaRPr>
          </a:p>
        </p:txBody>
      </p:sp>
      <p:sp>
        <p:nvSpPr>
          <p:cNvPr id="96" name="Google Shape;96;p16"/>
          <p:cNvSpPr txBox="1"/>
          <p:nvPr>
            <p:ph idx="4294967295" type="subTitle"/>
          </p:nvPr>
        </p:nvSpPr>
        <p:spPr>
          <a:xfrm>
            <a:off x="0" y="4331975"/>
            <a:ext cx="7772400" cy="1742400"/>
          </a:xfrm>
          <a:prstGeom prst="rect">
            <a:avLst/>
          </a:prstGeom>
          <a:solidFill>
            <a:srgbClr val="FFDABA"/>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sz="1500">
                <a:solidFill>
                  <a:schemeClr val="dk1"/>
                </a:solidFill>
                <a:latin typeface="Nunito"/>
                <a:ea typeface="Nunito"/>
                <a:cs typeface="Nunito"/>
                <a:sym typeface="Nunito"/>
              </a:rPr>
              <a:t>Where did you see energy, Newton’s 3rd Law of Motion, and air pressure action? How and why did they affect the results?</a:t>
            </a:r>
            <a:r>
              <a:rPr b="1" lang="en" sz="1500">
                <a:solidFill>
                  <a:schemeClr val="dk1"/>
                </a:solidFill>
              </a:rPr>
              <a:t> __________________</a:t>
            </a:r>
            <a:r>
              <a:rPr b="1" lang="en" sz="1500">
                <a:solidFill>
                  <a:schemeClr val="dk1"/>
                </a:solidFill>
              </a:rPr>
              <a:t>_</a:t>
            </a:r>
            <a:r>
              <a:rPr b="1" lang="en" sz="1500">
                <a:solidFill>
                  <a:schemeClr val="dk1"/>
                </a:solidFill>
              </a:rPr>
              <a:t>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rPr b="1" lang="en" sz="1500">
                <a:solidFill>
                  <a:schemeClr val="dk1"/>
                </a:solidFill>
              </a:rPr>
              <a:t>___________________________________________________________________________________</a:t>
            </a:r>
            <a:r>
              <a:rPr b="1" lang="en" sz="1500">
                <a:solidFill>
                  <a:schemeClr val="dk1"/>
                </a:solidFill>
              </a:rPr>
              <a:t>___________________________________________________________________________________________________________________________</a:t>
            </a:r>
            <a:endParaRPr b="1" sz="1500">
              <a:solidFill>
                <a:schemeClr val="dk1"/>
              </a:solidFill>
              <a:latin typeface="Nunito"/>
              <a:ea typeface="Nunito"/>
              <a:cs typeface="Nunito"/>
              <a:sym typeface="Nunito"/>
            </a:endParaRPr>
          </a:p>
          <a:p>
            <a:pPr indent="0" lvl="0" marL="0" rtl="0" algn="l">
              <a:lnSpc>
                <a:spcPct val="150000"/>
              </a:lnSpc>
              <a:spcBef>
                <a:spcPts val="0"/>
              </a:spcBef>
              <a:spcAft>
                <a:spcPts val="0"/>
              </a:spcAft>
              <a:buNone/>
            </a:pPr>
            <a:r>
              <a:t/>
            </a:r>
            <a:endParaRPr b="1" sz="1500">
              <a:solidFill>
                <a:schemeClr val="dk1"/>
              </a:solidFill>
              <a:latin typeface="Nunito"/>
              <a:ea typeface="Nunito"/>
              <a:cs typeface="Nunito"/>
              <a:sym typeface="Nunito"/>
            </a:endParaRPr>
          </a:p>
        </p:txBody>
      </p:sp>
      <p:sp>
        <p:nvSpPr>
          <p:cNvPr id="97" name="Google Shape;97;p16"/>
          <p:cNvSpPr txBox="1"/>
          <p:nvPr>
            <p:ph idx="4294967295" type="subTitle"/>
          </p:nvPr>
        </p:nvSpPr>
        <p:spPr>
          <a:xfrm>
            <a:off x="0" y="6017525"/>
            <a:ext cx="7772400" cy="1742400"/>
          </a:xfrm>
          <a:prstGeom prst="rect">
            <a:avLst/>
          </a:prstGeom>
          <a:solidFill>
            <a:srgbClr val="7EE0E7"/>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sz="1500">
                <a:solidFill>
                  <a:schemeClr val="dk1"/>
                </a:solidFill>
                <a:latin typeface="Nunito"/>
                <a:ea typeface="Nunito"/>
                <a:cs typeface="Nunito"/>
                <a:sym typeface="Nunito"/>
              </a:rPr>
              <a:t>Where else have you observed </a:t>
            </a:r>
            <a:r>
              <a:rPr b="1" lang="en" sz="1500">
                <a:solidFill>
                  <a:schemeClr val="dk1"/>
                </a:solidFill>
                <a:latin typeface="Nunito"/>
                <a:ea typeface="Nunito"/>
                <a:cs typeface="Nunito"/>
                <a:sym typeface="Nunito"/>
              </a:rPr>
              <a:t>energy, Newton’s 3rd Law of Motion, and air pressure</a:t>
            </a:r>
            <a:r>
              <a:rPr b="1" lang="en" sz="1500">
                <a:solidFill>
                  <a:schemeClr val="dk1"/>
                </a:solidFill>
                <a:latin typeface="Nunito"/>
                <a:ea typeface="Nunito"/>
                <a:cs typeface="Nunito"/>
                <a:sym typeface="Nunito"/>
              </a:rPr>
              <a:t> in real life?</a:t>
            </a:r>
            <a:r>
              <a:rPr b="1" lang="en" sz="1500">
                <a:solidFill>
                  <a:schemeClr val="dk1"/>
                </a:solidFill>
              </a:rPr>
              <a:t> </a:t>
            </a:r>
            <a:r>
              <a:rPr b="1" lang="en" sz="1500">
                <a:solidFill>
                  <a:schemeClr val="dk1"/>
                </a:solidFill>
              </a:rPr>
              <a:t>____________________________________________________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rPr b="1" lang="en" sz="1500">
                <a:solidFill>
                  <a:schemeClr val="dk1"/>
                </a:solidFill>
              </a:rPr>
              <a:t>__________________________________________________________________________________________________________________________________________</a:t>
            </a:r>
            <a:endParaRPr sz="1500">
              <a:solidFill>
                <a:schemeClr val="dk1"/>
              </a:solidFill>
            </a:endParaRPr>
          </a:p>
        </p:txBody>
      </p:sp>
      <p:sp>
        <p:nvSpPr>
          <p:cNvPr id="98" name="Google Shape;98;p16"/>
          <p:cNvSpPr txBox="1"/>
          <p:nvPr>
            <p:ph idx="4294967295" type="subTitle"/>
          </p:nvPr>
        </p:nvSpPr>
        <p:spPr>
          <a:xfrm>
            <a:off x="0" y="7703075"/>
            <a:ext cx="7772400" cy="1742400"/>
          </a:xfrm>
          <a:prstGeom prst="rect">
            <a:avLst/>
          </a:prstGeom>
          <a:solidFill>
            <a:srgbClr val="FFDABA"/>
          </a:solidFill>
          <a:ln>
            <a:noFill/>
          </a:ln>
        </p:spPr>
        <p:txBody>
          <a:bodyPr anchorCtr="0" anchor="t" bIns="182875" lIns="182875" spcFirstLastPara="1" rIns="182875" wrap="square" tIns="182875">
            <a:noAutofit/>
          </a:bodyPr>
          <a:lstStyle/>
          <a:p>
            <a:pPr indent="0" lvl="0" marL="0" rtl="0" algn="l">
              <a:lnSpc>
                <a:spcPct val="150000"/>
              </a:lnSpc>
              <a:spcBef>
                <a:spcPts val="0"/>
              </a:spcBef>
              <a:spcAft>
                <a:spcPts val="0"/>
              </a:spcAft>
              <a:buClr>
                <a:schemeClr val="dk1"/>
              </a:buClr>
              <a:buSzPts val="1100"/>
              <a:buFont typeface="Arial"/>
              <a:buNone/>
            </a:pPr>
            <a:r>
              <a:rPr b="1" lang="en" sz="1500">
                <a:solidFill>
                  <a:schemeClr val="dk1"/>
                </a:solidFill>
                <a:latin typeface="Nunito"/>
                <a:ea typeface="Nunito"/>
                <a:cs typeface="Nunito"/>
                <a:sym typeface="Nunito"/>
              </a:rPr>
              <a:t>How would you improve and/or change your car if you were to do this experiment again? Why? </a:t>
            </a:r>
            <a:r>
              <a:rPr b="1" lang="en" sz="1500">
                <a:solidFill>
                  <a:schemeClr val="dk1"/>
                </a:solidFill>
              </a:rPr>
              <a:t>__________________________________________________________</a:t>
            </a:r>
            <a:endParaRPr b="1" sz="1500">
              <a:solidFill>
                <a:schemeClr val="dk1"/>
              </a:solidFill>
            </a:endParaRPr>
          </a:p>
          <a:p>
            <a:pPr indent="0" lvl="0" marL="0" rtl="0" algn="l">
              <a:lnSpc>
                <a:spcPct val="150000"/>
              </a:lnSpc>
              <a:spcBef>
                <a:spcPts val="0"/>
              </a:spcBef>
              <a:spcAft>
                <a:spcPts val="0"/>
              </a:spcAft>
              <a:buClr>
                <a:schemeClr val="dk1"/>
              </a:buClr>
              <a:buSzPts val="1100"/>
              <a:buFont typeface="Arial"/>
              <a:buNone/>
            </a:pPr>
            <a:r>
              <a:rPr b="1" lang="en" sz="1500">
                <a:solidFill>
                  <a:schemeClr val="dk1"/>
                </a:solidFill>
              </a:rPr>
              <a:t>_____________________________________________________________________</a:t>
            </a:r>
            <a:r>
              <a:rPr b="1" lang="en" sz="1500">
                <a:solidFill>
                  <a:schemeClr val="dk1"/>
                </a:solidFill>
              </a:rPr>
              <a:t>_____________________________________________________________________</a:t>
            </a:r>
            <a:endParaRPr b="1" sz="1500">
              <a:solidFill>
                <a:schemeClr val="dk1"/>
              </a:solidFill>
              <a:latin typeface="Nunito"/>
              <a:ea typeface="Nunito"/>
              <a:cs typeface="Nunito"/>
              <a:sym typeface="Nunito"/>
            </a:endParaRPr>
          </a:p>
          <a:p>
            <a:pPr indent="0" lvl="0" marL="0" rtl="0" algn="l">
              <a:lnSpc>
                <a:spcPct val="150000"/>
              </a:lnSpc>
              <a:spcBef>
                <a:spcPts val="0"/>
              </a:spcBef>
              <a:spcAft>
                <a:spcPts val="0"/>
              </a:spcAft>
              <a:buNone/>
            </a:pPr>
            <a:r>
              <a:t/>
            </a:r>
            <a:endParaRPr b="1" sz="1500">
              <a:solidFill>
                <a:schemeClr val="dk1"/>
              </a:solidFill>
              <a:latin typeface="Nunito"/>
              <a:ea typeface="Nunito"/>
              <a:cs typeface="Nunito"/>
              <a:sym typeface="Nunito"/>
            </a:endParaRPr>
          </a:p>
        </p:txBody>
      </p:sp>
      <p:sp>
        <p:nvSpPr>
          <p:cNvPr id="99" name="Google Shape;99;p16"/>
          <p:cNvSpPr txBox="1"/>
          <p:nvPr/>
        </p:nvSpPr>
        <p:spPr>
          <a:xfrm>
            <a:off x="6762750" y="-25"/>
            <a:ext cx="1009500" cy="97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500">
                <a:solidFill>
                  <a:srgbClr val="FFFFFF"/>
                </a:solidFill>
                <a:latin typeface="Maven Pro"/>
                <a:ea typeface="Maven Pro"/>
                <a:cs typeface="Maven Pro"/>
                <a:sym typeface="Maven Pro"/>
              </a:rPr>
              <a:t>4</a:t>
            </a:r>
            <a:endParaRPr sz="2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