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9AC8A7B-C21F-4194-9098-8D41D29CE12A}">
  <a:tblStyle styleId="{89AC8A7B-C21F-4194-9098-8D41D29CE1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eb786fd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eb786fd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eb786fd1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eb786fd1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eb786fd1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eb786fd1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eb786fd1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eb786fd1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eb786fd1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eb786fd1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eb786fd1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eb786fd1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forms/d/e/1FAIpQLScmAEUxlhByoPTu_BWuYaZAEUjiIhAL3nxwbk9PE597z7Ywmw/viewform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GARDEN INSECT BIODIVERSITY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Kendra 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 rot="410708">
            <a:off x="5540541" y="2032811"/>
            <a:ext cx="1768796" cy="546701"/>
          </a:xfrm>
          <a:prstGeom prst="cloud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Why biodiversity?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975300" y="3021425"/>
            <a:ext cx="2068200" cy="572700"/>
          </a:xfrm>
          <a:prstGeom prst="rect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Understand who is in our immediate environment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3" name="Google Shape;63;p14"/>
          <p:cNvCxnSpPr>
            <a:stCxn id="62" idx="3"/>
          </p:cNvCxnSpPr>
          <p:nvPr/>
        </p:nvCxnSpPr>
        <p:spPr>
          <a:xfrm>
            <a:off x="3043500" y="3307775"/>
            <a:ext cx="6654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4" name="Google Shape;64;p14"/>
          <p:cNvSpPr txBox="1"/>
          <p:nvPr/>
        </p:nvSpPr>
        <p:spPr>
          <a:xfrm>
            <a:off x="3708900" y="3022175"/>
            <a:ext cx="1897200" cy="572700"/>
          </a:xfrm>
          <a:prstGeom prst="rect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do they contribute to the ecosystem?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5" name="Google Shape;65;p14"/>
          <p:cNvCxnSpPr/>
          <p:nvPr/>
        </p:nvCxnSpPr>
        <p:spPr>
          <a:xfrm>
            <a:off x="5606100" y="3307025"/>
            <a:ext cx="6654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" name="Google Shape;66;p14"/>
          <p:cNvSpPr txBox="1"/>
          <p:nvPr/>
        </p:nvSpPr>
        <p:spPr>
          <a:xfrm>
            <a:off x="6271500" y="3022175"/>
            <a:ext cx="1897200" cy="572700"/>
          </a:xfrm>
          <a:prstGeom prst="rect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can we support the biodiversity?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457700" y="1537625"/>
            <a:ext cx="6228600" cy="14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Every organism has a role to play!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More species → more productivity → thriving ecosystem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Goals for this project!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people to </a:t>
            </a:r>
            <a:r>
              <a:rPr lang="en">
                <a:solidFill>
                  <a:srgbClr val="6AA84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explore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biodiversity in their gardens!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Exploring in an </a:t>
            </a:r>
            <a:r>
              <a:rPr lang="en" sz="1400">
                <a:solidFill>
                  <a:srgbClr val="3C78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familiar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setting keeps it relevant - why should we care?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Spark curiosity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younger generations!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Starting the conversation early stimulates awareness, appreciation, allowing it to be important!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a booklet for the gardens to keep and refer to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Making the knowledge </a:t>
            </a:r>
            <a:r>
              <a:rPr lang="en" sz="1400">
                <a:solidFill>
                  <a:srgbClr val="3C78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accessible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people spending time in the garden!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4883700" y="4522800"/>
            <a:ext cx="426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Lower East Side, Manhattan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289599" cy="45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 rot="-6484052">
            <a:off x="5935010" y="-197875"/>
            <a:ext cx="251501" cy="1052204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 rot="-1340802">
            <a:off x="1411329" y="3929037"/>
            <a:ext cx="251703" cy="1052159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 rot="-4555838">
            <a:off x="6212635" y="3844184"/>
            <a:ext cx="251752" cy="105212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8" name="Google Shape;88;p17"/>
          <p:cNvGraphicFramePr/>
          <p:nvPr/>
        </p:nvGraphicFramePr>
        <p:xfrm>
          <a:off x="2049550" y="626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{89AC8A7B-C21F-4194-9098-8D41D29CE12A}</a:tableStyleId>
              </a:tblPr>
              <a:tblGrid>
                <a:gridCol w="1340800"/>
                <a:gridCol w="1340800"/>
                <a:gridCol w="1340800"/>
                <a:gridCol w="1340800"/>
                <a:gridCol w="1340800"/>
              </a:tblGrid>
              <a:tr h="4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Date: July 2019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Weather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Sampling method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Location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1188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Green Oasis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25th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30th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27°C, 51% humidity, sunny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29°C, 61% humidity, sunny, overnight rain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Pitfall traps x4,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Pan traps x1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Corners of the garden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Among tall flowering plants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1188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Campos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25th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30th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27°C, 51% humidity, sunny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29°C, 61% humidity, sunny, overnight rain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Pitfall traps x4,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Pan traps x1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+1 pan trap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Corners of the garden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Among tall flowering plants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66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Sixth St. and Ave. B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18th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25th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27°C, cloudy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27°C, 47% humidity, sunny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Aspirator x1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Aerial net x1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Compost bins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Tall flowering plants, high-up areas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9" name="Google Shape;89;p17"/>
          <p:cNvSpPr txBox="1"/>
          <p:nvPr/>
        </p:nvSpPr>
        <p:spPr>
          <a:xfrm>
            <a:off x="458600" y="1555850"/>
            <a:ext cx="1429800" cy="9981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Varied by garden based on each garden’s rules.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458600" y="2993875"/>
            <a:ext cx="1429800" cy="1268400"/>
          </a:xfrm>
          <a:prstGeom prst="rect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Results were tallied and categorized by functional groups.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1078600" y="10177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u="sng">
                <a:solidFill>
                  <a:srgbClr val="FFFFFF"/>
                </a:solidFill>
                <a:hlinkClick r:id="rId3"/>
              </a:rPr>
              <a:t>https://docs.google.com/forms/d/e/1FAIpQLScmAEUxlhByoPTu_BWuYaZAEUjiIhAL3nxwbk9PE597z7Ywmw/viewform</a:t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4638" y="1017725"/>
            <a:ext cx="6054725" cy="375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 txBox="1"/>
          <p:nvPr/>
        </p:nvSpPr>
        <p:spPr>
          <a:xfrm>
            <a:off x="7834200" y="4120725"/>
            <a:ext cx="998100" cy="647400"/>
          </a:xfrm>
          <a:prstGeom prst="rect">
            <a:avLst/>
          </a:prstGeom>
          <a:noFill/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TOTAL = 309 bugs!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Continuing the work...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Interpreting results for </a:t>
            </a:r>
            <a:r>
              <a:rPr lang="en">
                <a:solidFill>
                  <a:srgbClr val="E6913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biocontrol</a:t>
            </a:r>
            <a:endParaRPr>
              <a:solidFill>
                <a:srgbClr val="E6913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What plants attract different species? What are their </a:t>
            </a:r>
            <a:r>
              <a:rPr lang="en" sz="1400">
                <a:solidFill>
                  <a:srgbClr val="6AA84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host plants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Printables to be given to each garden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Serves as a </a:t>
            </a:r>
            <a:r>
              <a:rPr lang="en" sz="1400"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scavenger-hunt-esque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activity for </a:t>
            </a:r>
            <a:r>
              <a:rPr lang="en" sz="14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everyone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do!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</a:t>
            </a:r>
            <a:r>
              <a:rPr lang="en" sz="14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index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insects that can already be found in the garden!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